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56" r:id="rId2"/>
    <p:sldId id="274" r:id="rId3"/>
    <p:sldId id="275" r:id="rId4"/>
    <p:sldId id="307" r:id="rId5"/>
    <p:sldId id="276" r:id="rId6"/>
    <p:sldId id="279" r:id="rId7"/>
    <p:sldId id="280" r:id="rId8"/>
    <p:sldId id="278" r:id="rId9"/>
    <p:sldId id="273" r:id="rId10"/>
    <p:sldId id="257" r:id="rId11"/>
    <p:sldId id="268" r:id="rId12"/>
    <p:sldId id="259" r:id="rId13"/>
    <p:sldId id="265" r:id="rId14"/>
    <p:sldId id="266" r:id="rId15"/>
    <p:sldId id="301" r:id="rId16"/>
    <p:sldId id="303" r:id="rId17"/>
    <p:sldId id="295" r:id="rId18"/>
    <p:sldId id="296" r:id="rId19"/>
    <p:sldId id="299" r:id="rId20"/>
    <p:sldId id="302" r:id="rId21"/>
    <p:sldId id="297" r:id="rId22"/>
    <p:sldId id="304" r:id="rId23"/>
    <p:sldId id="283" r:id="rId24"/>
    <p:sldId id="305" r:id="rId25"/>
    <p:sldId id="294" r:id="rId26"/>
    <p:sldId id="293" r:id="rId27"/>
    <p:sldId id="308" r:id="rId28"/>
    <p:sldId id="292" r:id="rId29"/>
    <p:sldId id="291" r:id="rId30"/>
    <p:sldId id="281" r:id="rId31"/>
    <p:sldId id="285" r:id="rId32"/>
    <p:sldId id="306" r:id="rId33"/>
    <p:sldId id="286" r:id="rId34"/>
    <p:sldId id="287" r:id="rId35"/>
    <p:sldId id="284" r:id="rId36"/>
    <p:sldId id="288" r:id="rId37"/>
    <p:sldId id="289" r:id="rId38"/>
    <p:sldId id="290" r:id="rId39"/>
    <p:sldId id="263" r:id="rId40"/>
    <p:sldId id="264"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95" d="100"/>
          <a:sy n="95" d="100"/>
        </p:scale>
        <p:origin x="-630" y="1008"/>
      </p:cViewPr>
      <p:guideLst>
        <p:guide orient="horz" pos="2160"/>
        <p:guide pos="2880"/>
      </p:guideLst>
    </p:cSldViewPr>
  </p:slideViewPr>
  <p:outlineViewPr>
    <p:cViewPr>
      <p:scale>
        <a:sx n="33" d="100"/>
        <a:sy n="33" d="100"/>
      </p:scale>
      <p:origin x="222" y="145530"/>
    </p:cViewPr>
  </p:outlineViewPr>
  <p:notesTextViewPr>
    <p:cViewPr>
      <p:scale>
        <a:sx n="100" d="100"/>
        <a:sy n="100" d="100"/>
      </p:scale>
      <p:origin x="0" y="0"/>
    </p:cViewPr>
  </p:notesTextViewPr>
  <p:sorterViewPr>
    <p:cViewPr>
      <p:scale>
        <a:sx n="66" d="100"/>
        <a:sy n="66" d="100"/>
      </p:scale>
      <p:origin x="0" y="2160"/>
    </p:cViewPr>
  </p:sorterViewPr>
  <p:notesViewPr>
    <p:cSldViewPr>
      <p:cViewPr varScale="1">
        <p:scale>
          <a:sx n="48" d="100"/>
          <a:sy n="48" d="100"/>
        </p:scale>
        <p:origin x="-2934" y="-108"/>
      </p:cViewPr>
      <p:guideLst>
        <p:guide orient="horz" pos="2957"/>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77739" cy="4690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7" y="7"/>
            <a:ext cx="3077739" cy="469050"/>
          </a:xfrm>
          <a:prstGeom prst="rect">
            <a:avLst/>
          </a:prstGeom>
        </p:spPr>
        <p:txBody>
          <a:bodyPr vert="horz" lIns="91440" tIns="45720" rIns="91440" bIns="45720" rtlCol="0"/>
          <a:lstStyle>
            <a:lvl1pPr algn="r">
              <a:defRPr sz="1200"/>
            </a:lvl1pPr>
          </a:lstStyle>
          <a:p>
            <a:r>
              <a:rPr lang="en-US" smtClean="0"/>
              <a:t>9 Febtuary 2019</a:t>
            </a:r>
            <a:endParaRPr lang="en-US"/>
          </a:p>
        </p:txBody>
      </p:sp>
      <p:sp>
        <p:nvSpPr>
          <p:cNvPr id="4" name="Footer Placeholder 3"/>
          <p:cNvSpPr>
            <a:spLocks noGrp="1"/>
          </p:cNvSpPr>
          <p:nvPr>
            <p:ph type="ftr" sz="quarter" idx="2"/>
          </p:nvPr>
        </p:nvSpPr>
        <p:spPr>
          <a:xfrm>
            <a:off x="5" y="8917928"/>
            <a:ext cx="3077739" cy="46904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7" y="8917928"/>
            <a:ext cx="3077739" cy="469049"/>
          </a:xfrm>
          <a:prstGeom prst="rect">
            <a:avLst/>
          </a:prstGeom>
        </p:spPr>
        <p:txBody>
          <a:bodyPr vert="horz" lIns="91440" tIns="45720" rIns="91440" bIns="45720" rtlCol="0" anchor="b"/>
          <a:lstStyle>
            <a:lvl1pPr algn="r">
              <a:defRPr sz="1200"/>
            </a:lvl1pPr>
          </a:lstStyle>
          <a:p>
            <a:fld id="{B713BB18-8DE9-4347-BD83-B6F9F9F0DD31}" type="slidenum">
              <a:rPr lang="en-US" smtClean="0"/>
              <a:pPr/>
              <a:t>‹#›</a:t>
            </a:fld>
            <a:endParaRPr lang="en-US"/>
          </a:p>
        </p:txBody>
      </p:sp>
    </p:spTree>
    <p:extLst>
      <p:ext uri="{BB962C8B-B14F-4D97-AF65-F5344CB8AC3E}">
        <p14:creationId xmlns:p14="http://schemas.microsoft.com/office/powerpoint/2010/main" xmlns="" val="3415822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7" y="0"/>
            <a:ext cx="3077739" cy="469424"/>
          </a:xfrm>
          <a:prstGeom prst="rect">
            <a:avLst/>
          </a:prstGeom>
        </p:spPr>
        <p:txBody>
          <a:bodyPr vert="horz" lIns="91440" tIns="45720" rIns="91440" bIns="45720" rtlCol="0"/>
          <a:lstStyle>
            <a:lvl1pPr algn="r">
              <a:defRPr sz="1200"/>
            </a:lvl1pPr>
          </a:lstStyle>
          <a:p>
            <a:r>
              <a:rPr lang="en-US" smtClean="0"/>
              <a:t>9 Febtuary 2019</a:t>
            </a:r>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917423"/>
            <a:ext cx="3077739" cy="46942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7" y="8917423"/>
            <a:ext cx="3077739" cy="469424"/>
          </a:xfrm>
          <a:prstGeom prst="rect">
            <a:avLst/>
          </a:prstGeom>
        </p:spPr>
        <p:txBody>
          <a:bodyPr vert="horz" lIns="91440" tIns="45720" rIns="91440" bIns="45720" rtlCol="0" anchor="b"/>
          <a:lstStyle>
            <a:lvl1pPr algn="r">
              <a:defRPr sz="1200"/>
            </a:lvl1pPr>
          </a:lstStyle>
          <a:p>
            <a:fld id="{541708D4-3848-48B1-B0E3-745A6FEFA177}" type="slidenum">
              <a:rPr lang="en-US" smtClean="0"/>
              <a:pPr/>
              <a:t>‹#›</a:t>
            </a:fld>
            <a:endParaRPr lang="en-US"/>
          </a:p>
        </p:txBody>
      </p:sp>
    </p:spTree>
    <p:extLst>
      <p:ext uri="{BB962C8B-B14F-4D97-AF65-F5344CB8AC3E}">
        <p14:creationId xmlns:p14="http://schemas.microsoft.com/office/powerpoint/2010/main" xmlns="" val="10579298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8 February 2019</a:t>
            </a:r>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FA1640E-07DB-4CFA-BE16-F351325137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8 February 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8 February 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8 February 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8 February 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640E-07DB-4CFA-BE16-F351325137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8 February 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8 February 2019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8 February 2019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 February 2019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8 February 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1640E-07DB-4CFA-BE16-F351325137F1}"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8 February 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FA1640E-07DB-4CFA-BE16-F351325137F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8 February 2019</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A1640E-07DB-4CFA-BE16-F351325137F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r"/>
  </p:transition>
  <p:timing>
    <p:tnLst>
      <p:par>
        <p:cTn id="1" dur="indefinite" restart="never" nodeType="tmRoot"/>
      </p:par>
    </p:tnLst>
  </p:timing>
  <p:hf sldNum="0"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D:\Lagu%20MP3\Amr%20Diab%20-%20El%20Alem%20Allah.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2976" y="2571744"/>
            <a:ext cx="7286676" cy="3286148"/>
          </a:xfrm>
        </p:spPr>
        <p:txBody>
          <a:bodyPr>
            <a:noAutofit/>
          </a:bodyPr>
          <a:lstStyle/>
          <a:p>
            <a:pPr marL="514350" indent="-514350" algn="ctr">
              <a:buNone/>
            </a:pPr>
            <a:r>
              <a:rPr lang="en-US" sz="3000" b="1" i="1" dirty="0" err="1" smtClean="0">
                <a:solidFill>
                  <a:srgbClr val="00B050"/>
                </a:solidFill>
                <a:latin typeface="+mj-lt"/>
              </a:rPr>
              <a:t>Selamat</a:t>
            </a:r>
            <a:r>
              <a:rPr lang="en-US" sz="3000" b="1" i="1" dirty="0" smtClean="0">
                <a:solidFill>
                  <a:srgbClr val="00B050"/>
                </a:solidFill>
                <a:latin typeface="+mj-lt"/>
              </a:rPr>
              <a:t> </a:t>
            </a:r>
            <a:r>
              <a:rPr lang="en-US" sz="3000" b="1" i="1" dirty="0" err="1" smtClean="0">
                <a:solidFill>
                  <a:srgbClr val="00B050"/>
                </a:solidFill>
                <a:latin typeface="+mj-lt"/>
              </a:rPr>
              <a:t>Berjumpa</a:t>
            </a:r>
            <a:r>
              <a:rPr lang="en-US" sz="3000" b="1" i="1" dirty="0" smtClean="0">
                <a:solidFill>
                  <a:srgbClr val="00B050"/>
                </a:solidFill>
                <a:latin typeface="+mj-lt"/>
              </a:rPr>
              <a:t> …</a:t>
            </a:r>
            <a:r>
              <a:rPr lang="en-US" sz="2800" b="1" dirty="0" smtClean="0">
                <a:latin typeface="+mj-lt"/>
              </a:rPr>
              <a:t> </a:t>
            </a:r>
          </a:p>
          <a:p>
            <a:pPr marL="514350" indent="-514350" algn="ctr">
              <a:buNone/>
            </a:pPr>
            <a:r>
              <a:rPr lang="en-US" sz="3600" b="1" dirty="0" err="1" smtClean="0">
                <a:solidFill>
                  <a:schemeClr val="accent2">
                    <a:lumMod val="75000"/>
                  </a:schemeClr>
                </a:solidFill>
                <a:latin typeface="+mj-lt"/>
              </a:rPr>
              <a:t>Siswa</a:t>
            </a:r>
            <a:r>
              <a:rPr lang="en-US" sz="3600" b="1" dirty="0" smtClean="0">
                <a:solidFill>
                  <a:schemeClr val="accent2">
                    <a:lumMod val="75000"/>
                  </a:schemeClr>
                </a:solidFill>
                <a:latin typeface="+mj-lt"/>
              </a:rPr>
              <a:t> </a:t>
            </a:r>
            <a:r>
              <a:rPr lang="en-US" sz="3600" b="1" dirty="0" err="1" smtClean="0">
                <a:solidFill>
                  <a:schemeClr val="accent2">
                    <a:lumMod val="75000"/>
                  </a:schemeClr>
                </a:solidFill>
                <a:latin typeface="+mj-lt"/>
              </a:rPr>
              <a:t>Siswi</a:t>
            </a:r>
            <a:r>
              <a:rPr lang="en-US" sz="3600" b="1" dirty="0" smtClean="0">
                <a:solidFill>
                  <a:schemeClr val="accent2">
                    <a:lumMod val="75000"/>
                  </a:schemeClr>
                </a:solidFill>
                <a:latin typeface="+mj-lt"/>
              </a:rPr>
              <a:t> </a:t>
            </a:r>
            <a:r>
              <a:rPr lang="en-US" sz="3600" b="1" dirty="0" err="1" smtClean="0">
                <a:solidFill>
                  <a:schemeClr val="accent2">
                    <a:lumMod val="75000"/>
                  </a:schemeClr>
                </a:solidFill>
                <a:latin typeface="+mj-lt"/>
              </a:rPr>
              <a:t>Kelas</a:t>
            </a:r>
            <a:r>
              <a:rPr lang="en-US" sz="3600" b="1" dirty="0" smtClean="0">
                <a:solidFill>
                  <a:schemeClr val="accent2">
                    <a:lumMod val="75000"/>
                  </a:schemeClr>
                </a:solidFill>
                <a:latin typeface="+mj-lt"/>
              </a:rPr>
              <a:t> 6 SD / MI</a:t>
            </a:r>
          </a:p>
          <a:p>
            <a:pPr marL="514350" indent="-514350" algn="ctr">
              <a:buNone/>
            </a:pPr>
            <a:r>
              <a:rPr lang="en-US" sz="3000" b="1" i="1" dirty="0" err="1" smtClean="0">
                <a:solidFill>
                  <a:srgbClr val="00B050"/>
                </a:solidFill>
                <a:latin typeface="+mj-lt"/>
              </a:rPr>
              <a:t>dengan</a:t>
            </a:r>
            <a:r>
              <a:rPr lang="en-US" sz="3000" b="1" i="1" dirty="0" smtClean="0">
                <a:solidFill>
                  <a:srgbClr val="00B050"/>
                </a:solidFill>
                <a:latin typeface="+mj-lt"/>
              </a:rPr>
              <a:t> </a:t>
            </a:r>
            <a:endParaRPr lang="en-US" sz="3000" b="1" i="1" dirty="0" smtClean="0">
              <a:solidFill>
                <a:srgbClr val="7030A0"/>
              </a:solidFill>
              <a:latin typeface="+mj-lt"/>
            </a:endParaRPr>
          </a:p>
          <a:p>
            <a:pPr marL="514350" indent="-514350" algn="ctr">
              <a:buNone/>
            </a:pPr>
            <a:r>
              <a:rPr lang="en-US" sz="4000" b="1" dirty="0" smtClean="0">
                <a:solidFill>
                  <a:srgbClr val="002060"/>
                </a:solidFill>
                <a:latin typeface="+mj-lt"/>
              </a:rPr>
              <a:t>MTs NEGERI KOTA TEGAL</a:t>
            </a:r>
            <a:r>
              <a:rPr lang="en-US" sz="2700" b="1" i="1" dirty="0" smtClean="0">
                <a:solidFill>
                  <a:srgbClr val="7030A0"/>
                </a:solidFill>
                <a:latin typeface="+mj-lt"/>
              </a:rPr>
              <a:t> </a:t>
            </a:r>
          </a:p>
          <a:p>
            <a:pPr marL="514350" indent="-514350" algn="ctr">
              <a:buNone/>
            </a:pPr>
            <a:r>
              <a:rPr lang="en-US" sz="2700" b="1" i="1" dirty="0" err="1" smtClean="0">
                <a:solidFill>
                  <a:srgbClr val="7030A0"/>
                </a:solidFill>
                <a:latin typeface="+mj-lt"/>
              </a:rPr>
              <a:t>Madrasah</a:t>
            </a:r>
            <a:r>
              <a:rPr lang="en-US" sz="2700" b="1" i="1" dirty="0" smtClean="0">
                <a:solidFill>
                  <a:srgbClr val="7030A0"/>
                </a:solidFill>
                <a:latin typeface="+mj-lt"/>
              </a:rPr>
              <a:t> </a:t>
            </a:r>
            <a:r>
              <a:rPr lang="en-US" sz="2700" b="1" i="1" dirty="0" err="1" smtClean="0">
                <a:solidFill>
                  <a:srgbClr val="7030A0"/>
                </a:solidFill>
                <a:latin typeface="+mj-lt"/>
              </a:rPr>
              <a:t>Unggul</a:t>
            </a:r>
            <a:r>
              <a:rPr lang="en-US" sz="2700" b="1" i="1" dirty="0" smtClean="0">
                <a:solidFill>
                  <a:srgbClr val="7030A0"/>
                </a:solidFill>
                <a:latin typeface="+mj-lt"/>
              </a:rPr>
              <a:t> - </a:t>
            </a:r>
            <a:r>
              <a:rPr lang="en-US" sz="2700" b="1" i="1" dirty="0" err="1" smtClean="0">
                <a:solidFill>
                  <a:srgbClr val="7030A0"/>
                </a:solidFill>
                <a:latin typeface="+mj-lt"/>
              </a:rPr>
              <a:t>Berprestasi</a:t>
            </a:r>
            <a:r>
              <a:rPr lang="en-US" sz="2700" b="1" i="1" dirty="0" smtClean="0">
                <a:solidFill>
                  <a:srgbClr val="7030A0"/>
                </a:solidFill>
                <a:latin typeface="+mj-lt"/>
              </a:rPr>
              <a:t> - </a:t>
            </a:r>
            <a:r>
              <a:rPr lang="en-US" sz="2700" b="1" i="1" dirty="0" err="1" smtClean="0">
                <a:solidFill>
                  <a:srgbClr val="7030A0"/>
                </a:solidFill>
                <a:latin typeface="+mj-lt"/>
              </a:rPr>
              <a:t>Tepercaya</a:t>
            </a:r>
            <a:endParaRPr lang="en-US" sz="2700" b="1" i="1" dirty="0" smtClean="0">
              <a:solidFill>
                <a:srgbClr val="7030A0"/>
              </a:solidFill>
              <a:latin typeface="+mj-lt"/>
            </a:endParaRPr>
          </a:p>
          <a:p>
            <a:pPr algn="ctr">
              <a:buNone/>
            </a:pPr>
            <a:endParaRPr lang="en-US" sz="2500" dirty="0"/>
          </a:p>
        </p:txBody>
      </p:sp>
      <p:sp>
        <p:nvSpPr>
          <p:cNvPr id="2" name="Title 1"/>
          <p:cNvSpPr>
            <a:spLocks noGrp="1"/>
          </p:cNvSpPr>
          <p:nvPr>
            <p:ph type="ctrTitle" idx="4294967295"/>
          </p:nvPr>
        </p:nvSpPr>
        <p:spPr>
          <a:xfrm>
            <a:off x="357158" y="1071546"/>
            <a:ext cx="8429684" cy="2071702"/>
          </a:xfrm>
        </p:spPr>
        <p:txBody>
          <a:bodyPr>
            <a:noAutofit/>
          </a:bodyPr>
          <a:lstStyle/>
          <a:p>
            <a:pPr algn="ctr"/>
            <a:r>
              <a:rPr lang="en-US" sz="7000" dirty="0" smtClean="0">
                <a:solidFill>
                  <a:srgbClr val="FFFF00"/>
                </a:solidFill>
                <a:latin typeface="Traditional Arabic" pitchFamily="18" charset="-78"/>
                <a:cs typeface="Traditional Arabic" pitchFamily="18" charset="-78"/>
              </a:rPr>
              <a:t/>
            </a:r>
            <a:br>
              <a:rPr lang="en-US" sz="7000" dirty="0" smtClean="0">
                <a:solidFill>
                  <a:srgbClr val="FFFF00"/>
                </a:solidFill>
                <a:latin typeface="Traditional Arabic" pitchFamily="18" charset="-78"/>
                <a:cs typeface="Traditional Arabic" pitchFamily="18" charset="-78"/>
              </a:rPr>
            </a:br>
            <a:r>
              <a:rPr lang="ar-SA" b="1" dirty="0" smtClean="0">
                <a:solidFill>
                  <a:srgbClr val="002060"/>
                </a:solidFill>
                <a:latin typeface="Traditional Arabic" pitchFamily="18" charset="-78"/>
                <a:cs typeface="Traditional Arabic" pitchFamily="18" charset="-78"/>
              </a:rPr>
              <a:t>اَلسَّلَامُ عَلَيْكُمْ وَ رَحْمَةُ اللَّهِ وَ بَرَكَاتُهُ</a:t>
            </a:r>
            <a:r>
              <a:rPr lang="en-US" sz="8000" b="1" dirty="0" smtClean="0">
                <a:solidFill>
                  <a:srgbClr val="00B050"/>
                </a:solidFill>
              </a:rPr>
              <a:t> </a:t>
            </a:r>
            <a:r>
              <a:rPr lang="en-US" sz="4300" b="1" dirty="0" smtClean="0">
                <a:solidFill>
                  <a:srgbClr val="FF0000"/>
                </a:solidFill>
              </a:rPr>
              <a:t/>
            </a:r>
            <a:br>
              <a:rPr lang="en-US" sz="4300" b="1" dirty="0" smtClean="0">
                <a:solidFill>
                  <a:srgbClr val="FF0000"/>
                </a:solidFill>
              </a:rPr>
            </a:br>
            <a:r>
              <a:rPr lang="ar-SA" sz="6000" b="1" dirty="0" smtClean="0">
                <a:solidFill>
                  <a:srgbClr val="C00000"/>
                </a:solidFill>
                <a:latin typeface="Traditional Arabic" pitchFamily="18" charset="-78"/>
                <a:cs typeface="Traditional Arabic" pitchFamily="18" charset="-78"/>
              </a:rPr>
              <a:t>اَهْلًا وَ سَهْلًا و َمَرْحَبًا بِكُمْ</a:t>
            </a:r>
            <a:r>
              <a:rPr lang="en-US" sz="4000" b="1" dirty="0" smtClean="0">
                <a:solidFill>
                  <a:srgbClr val="00B050"/>
                </a:solidFill>
              </a:rPr>
              <a:t> </a:t>
            </a:r>
            <a:r>
              <a:rPr lang="id-ID" sz="4000" b="1" dirty="0" smtClean="0">
                <a:solidFill>
                  <a:srgbClr val="7030A0"/>
                </a:solidFill>
              </a:rPr>
              <a:t/>
            </a:r>
            <a:br>
              <a:rPr lang="id-ID" sz="4000" b="1" dirty="0" smtClean="0">
                <a:solidFill>
                  <a:srgbClr val="7030A0"/>
                </a:solidFill>
              </a:rPr>
            </a:br>
            <a:endParaRPr lang="en-US" sz="4000" b="1" dirty="0">
              <a:solidFill>
                <a:srgbClr val="7030A0"/>
              </a:solidFill>
            </a:endParaRPr>
          </a:p>
        </p:txBody>
      </p:sp>
      <p:pic>
        <p:nvPicPr>
          <p:cNvPr id="4" name="Amr Diab - El Alem Allah.mp3">
            <a:hlinkClick r:id="" action="ppaction://media"/>
          </p:cNvPr>
          <p:cNvPicPr>
            <a:picLocks noRot="1" noChangeAspect="1"/>
          </p:cNvPicPr>
          <p:nvPr>
            <a:audioFile r:link="rId1"/>
          </p:nvPr>
        </p:nvPicPr>
        <p:blipFill>
          <a:blip r:embed="rId3"/>
          <a:stretch>
            <a:fillRect/>
          </a:stretch>
        </p:blipFill>
        <p:spPr>
          <a:xfrm>
            <a:off x="8482042" y="214290"/>
            <a:ext cx="304800" cy="304800"/>
          </a:xfrm>
          <a:prstGeom prst="rect">
            <a:avLst/>
          </a:prstGeom>
        </p:spPr>
      </p:pic>
      <p:sp>
        <p:nvSpPr>
          <p:cNvPr id="5" name="Date Placeholder 4"/>
          <p:cNvSpPr>
            <a:spLocks noGrp="1"/>
          </p:cNvSpPr>
          <p:nvPr>
            <p:ph type="dt" sz="half" idx="10"/>
          </p:nvPr>
        </p:nvSpPr>
        <p:spPr>
          <a:xfrm>
            <a:off x="4572000" y="6357958"/>
            <a:ext cx="3929090" cy="285752"/>
          </a:xfrm>
        </p:spPr>
        <p:txBody>
          <a:bodyPr/>
          <a:lstStyle/>
          <a:p>
            <a:pPr algn="r"/>
            <a:r>
              <a:rPr lang="en-US" b="1" dirty="0" smtClean="0">
                <a:solidFill>
                  <a:srgbClr val="FF0000"/>
                </a:solidFill>
                <a:latin typeface="Arial" pitchFamily="34" charset="0"/>
                <a:cs typeface="Arial" pitchFamily="34" charset="0"/>
              </a:rPr>
              <a:t>PANITIA PPDB MTs NEGERI </a:t>
            </a:r>
            <a:r>
              <a:rPr lang="en-US" b="1" dirty="0" smtClean="0">
                <a:solidFill>
                  <a:srgbClr val="FF0000"/>
                </a:solidFill>
                <a:latin typeface="Arial" pitchFamily="34" charset="0"/>
                <a:cs typeface="Arial" pitchFamily="34" charset="0"/>
              </a:rPr>
              <a:t>KOTATEGAL </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15370" cy="785818"/>
          </a:xfrm>
        </p:spPr>
        <p:txBody>
          <a:bodyPr>
            <a:normAutofit fontScale="90000"/>
          </a:bodyPr>
          <a:lstStyle/>
          <a:p>
            <a:pPr marL="266700" algn="ctr"/>
            <a:r>
              <a:rPr lang="en-US" sz="6700" b="1" dirty="0" smtClean="0">
                <a:solidFill>
                  <a:srgbClr val="002060"/>
                </a:solidFill>
              </a:rPr>
              <a:t/>
            </a:r>
            <a:br>
              <a:rPr lang="en-US" sz="6700" b="1" dirty="0" smtClean="0">
                <a:solidFill>
                  <a:srgbClr val="002060"/>
                </a:solidFill>
              </a:rPr>
            </a:br>
            <a:r>
              <a:rPr lang="en-US" sz="7200" b="1" dirty="0" smtClean="0">
                <a:solidFill>
                  <a:srgbClr val="FF0000"/>
                </a:solidFill>
              </a:rPr>
              <a:t> </a:t>
            </a:r>
            <a:r>
              <a:rPr lang="en-US" sz="3300" b="1" i="1" u="sng" dirty="0" err="1" smtClean="0">
                <a:solidFill>
                  <a:srgbClr val="FF0000"/>
                </a:solidFill>
              </a:rPr>
              <a:t>Lanjutan</a:t>
            </a:r>
            <a:r>
              <a:rPr lang="en-US" sz="7200" b="1" dirty="0" smtClean="0">
                <a:solidFill>
                  <a:srgbClr val="FF0000"/>
                </a:solidFill>
              </a:rPr>
              <a:t> </a:t>
            </a:r>
            <a:r>
              <a:rPr lang="en-US" sz="4400" b="1" dirty="0" smtClean="0">
                <a:solidFill>
                  <a:srgbClr val="002060"/>
                </a:solidFill>
              </a:rPr>
              <a:t>PRESTASI MADRASAH</a:t>
            </a:r>
            <a:r>
              <a:rPr lang="en-US" b="1" dirty="0" smtClean="0">
                <a:solidFill>
                  <a:srgbClr val="FF0000"/>
                </a:solidFill>
              </a:rPr>
              <a:t/>
            </a:r>
            <a:br>
              <a:rPr lang="en-US" b="1" dirty="0" smtClean="0">
                <a:solidFill>
                  <a:srgbClr val="FF0000"/>
                </a:solidFill>
              </a:rPr>
            </a:br>
            <a:endParaRPr lang="en-US" sz="2200" b="1" i="1" dirty="0" smtClean="0">
              <a:solidFill>
                <a:srgbClr val="7030A0"/>
              </a:solidFill>
            </a:endParaRPr>
          </a:p>
        </p:txBody>
      </p:sp>
      <p:sp>
        <p:nvSpPr>
          <p:cNvPr id="5" name="Content Placeholder 4"/>
          <p:cNvSpPr>
            <a:spLocks noGrp="1"/>
          </p:cNvSpPr>
          <p:nvPr>
            <p:ph idx="1"/>
          </p:nvPr>
        </p:nvSpPr>
        <p:spPr>
          <a:xfrm>
            <a:off x="571472" y="1071546"/>
            <a:ext cx="8072494" cy="5357850"/>
          </a:xfrm>
        </p:spPr>
        <p:txBody>
          <a:bodyPr>
            <a:normAutofit/>
          </a:bodyPr>
          <a:lstStyle/>
          <a:p>
            <a:pPr algn="just">
              <a:buNone/>
            </a:pPr>
            <a:r>
              <a:rPr lang="en-US" sz="2200" b="1" dirty="0" smtClean="0">
                <a:solidFill>
                  <a:srgbClr val="FF0000"/>
                </a:solidFill>
                <a:latin typeface="Arial" pitchFamily="34" charset="0"/>
                <a:cs typeface="Arial" pitchFamily="34" charset="0"/>
              </a:rPr>
              <a:t>TAHUN 2018</a:t>
            </a:r>
          </a:p>
          <a:p>
            <a:pPr lvl="0">
              <a:buNone/>
            </a:pPr>
            <a:r>
              <a:rPr lang="en-US" sz="1800" b="1" dirty="0" smtClean="0">
                <a:latin typeface="Arial" pitchFamily="34" charset="0"/>
                <a:cs typeface="Arial" pitchFamily="34" charset="0"/>
              </a:rPr>
              <a:t>16. </a:t>
            </a:r>
            <a:r>
              <a:rPr lang="id-ID" sz="1800" b="1" dirty="0" smtClean="0">
                <a:latin typeface="Arial" pitchFamily="34" charset="0"/>
                <a:cs typeface="Arial" pitchFamily="34" charset="0"/>
              </a:rPr>
              <a:t>Juara </a:t>
            </a:r>
            <a:r>
              <a:rPr lang="en-US" sz="1800" b="1" dirty="0" smtClean="0">
                <a:latin typeface="Arial" pitchFamily="34" charset="0"/>
                <a:cs typeface="Arial" pitchFamily="34" charset="0"/>
              </a:rPr>
              <a:t>3</a:t>
            </a:r>
            <a:r>
              <a:rPr lang="id-ID" sz="1800" b="1" dirty="0" smtClean="0">
                <a:latin typeface="Arial" pitchFamily="34" charset="0"/>
                <a:cs typeface="Arial" pitchFamily="34" charset="0"/>
              </a:rPr>
              <a:t> Tahfidz  Putri  Kota  Tegal</a:t>
            </a:r>
            <a:r>
              <a:rPr lang="en-US" sz="1800" b="1" dirty="0" smtClean="0">
                <a:latin typeface="Arial" pitchFamily="34" charset="0"/>
                <a:cs typeface="Arial" pitchFamily="34" charset="0"/>
              </a:rPr>
              <a:t> (Maria </a:t>
            </a:r>
            <a:r>
              <a:rPr lang="en-US" sz="1800" b="1" dirty="0" err="1" smtClean="0">
                <a:latin typeface="Arial" pitchFamily="34" charset="0"/>
                <a:cs typeface="Arial" pitchFamily="34" charset="0"/>
              </a:rPr>
              <a:t>Ulfah</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17. </a:t>
            </a:r>
            <a:r>
              <a:rPr lang="id-ID" sz="1800" b="1" dirty="0" smtClean="0">
                <a:latin typeface="Arial" pitchFamily="34" charset="0"/>
                <a:cs typeface="Arial" pitchFamily="34" charset="0"/>
              </a:rPr>
              <a:t>Juara 1 Silat Kategori Tanding F Putri Nasional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Wahdatul</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18. </a:t>
            </a:r>
            <a:r>
              <a:rPr lang="id-ID" sz="1800" b="1" dirty="0" smtClean="0">
                <a:latin typeface="Arial" pitchFamily="34" charset="0"/>
                <a:cs typeface="Arial" pitchFamily="34" charset="0"/>
              </a:rPr>
              <a:t>Juara 1 Silat Kategori Tanding G Putra Nasional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Ziyahul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Haq</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19. </a:t>
            </a:r>
            <a:r>
              <a:rPr lang="id-ID" sz="1800" b="1" dirty="0" smtClean="0">
                <a:latin typeface="Arial" pitchFamily="34" charset="0"/>
                <a:cs typeface="Arial" pitchFamily="34" charset="0"/>
              </a:rPr>
              <a:t>Juara 1 Silat Kategori Tanding I Putri Nasional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Galuh</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20. </a:t>
            </a:r>
            <a:r>
              <a:rPr lang="id-ID" sz="1800" b="1" dirty="0" smtClean="0">
                <a:latin typeface="Arial" pitchFamily="34" charset="0"/>
                <a:cs typeface="Arial" pitchFamily="34" charset="0"/>
              </a:rPr>
              <a:t>Juara 1 Silat Kategori Tanding E Putri Nasional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Lisna</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21. </a:t>
            </a:r>
            <a:r>
              <a:rPr lang="id-ID" sz="1800" b="1" dirty="0" smtClean="0">
                <a:latin typeface="Arial" pitchFamily="34" charset="0"/>
                <a:cs typeface="Arial" pitchFamily="34" charset="0"/>
              </a:rPr>
              <a:t>Juara 1 Silat Kategori Tanding L Putra Nasional</a:t>
            </a:r>
            <a:r>
              <a:rPr lang="en-US" sz="1800" b="1" dirty="0" smtClean="0">
                <a:latin typeface="Arial" pitchFamily="34" charset="0"/>
                <a:cs typeface="Arial" pitchFamily="34" charset="0"/>
              </a:rPr>
              <a:t> (Dimas)</a:t>
            </a:r>
          </a:p>
          <a:p>
            <a:pPr lvl="0">
              <a:buNone/>
            </a:pPr>
            <a:r>
              <a:rPr lang="en-US" sz="1800" b="1" dirty="0" smtClean="0">
                <a:latin typeface="Arial" pitchFamily="34" charset="0"/>
                <a:cs typeface="Arial" pitchFamily="34" charset="0"/>
              </a:rPr>
              <a:t>22. </a:t>
            </a:r>
            <a:r>
              <a:rPr lang="id-ID" sz="1800" b="1" dirty="0" smtClean="0">
                <a:latin typeface="Arial" pitchFamily="34" charset="0"/>
                <a:cs typeface="Arial" pitchFamily="34" charset="0"/>
              </a:rPr>
              <a:t>Juara 3 Silat Kategori Seni Tunggal Putra Nasional</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Niko</a:t>
            </a:r>
            <a:r>
              <a:rPr lang="en-US" sz="1800" b="1" dirty="0" smtClean="0">
                <a:latin typeface="Arial" pitchFamily="34" charset="0"/>
                <a:cs typeface="Arial" pitchFamily="34" charset="0"/>
              </a:rPr>
              <a:t>)</a:t>
            </a:r>
          </a:p>
          <a:p>
            <a:pPr marL="457200" indent="-457200" algn="just">
              <a:buNone/>
            </a:pPr>
            <a:endParaRPr lang="en-US" sz="1200" b="1" dirty="0" smtClean="0">
              <a:latin typeface="+mj-lt"/>
            </a:endParaRPr>
          </a:p>
          <a:p>
            <a:pPr marL="457200" indent="-457200" algn="just">
              <a:buNone/>
            </a:pPr>
            <a:r>
              <a:rPr lang="en-US" sz="2200" b="1" dirty="0" smtClean="0">
                <a:solidFill>
                  <a:srgbClr val="FF0000"/>
                </a:solidFill>
                <a:latin typeface="Arial" pitchFamily="34" charset="0"/>
                <a:cs typeface="Arial" pitchFamily="34" charset="0"/>
              </a:rPr>
              <a:t>TAHUN 2019</a:t>
            </a:r>
          </a:p>
          <a:p>
            <a:pPr lvl="0">
              <a:buNone/>
            </a:pPr>
            <a:r>
              <a:rPr lang="en-US" sz="1800" b="1" dirty="0" smtClean="0">
                <a:latin typeface="Arial" pitchFamily="34" charset="0"/>
                <a:cs typeface="Arial" pitchFamily="34" charset="0"/>
              </a:rPr>
              <a:t>1. </a:t>
            </a:r>
            <a:r>
              <a:rPr lang="id-ID" sz="1800" b="1" dirty="0" smtClean="0">
                <a:latin typeface="Arial" pitchFamily="34" charset="0"/>
                <a:cs typeface="Arial" pitchFamily="34" charset="0"/>
              </a:rPr>
              <a:t>Juara 1 Pencak Silat Putr</a:t>
            </a:r>
            <a:r>
              <a:rPr lang="en-US" sz="1800" b="1" dirty="0" err="1" smtClean="0">
                <a:latin typeface="Arial" pitchFamily="34" charset="0"/>
                <a:cs typeface="Arial" pitchFamily="34" charset="0"/>
              </a:rPr>
              <a:t>i</a:t>
            </a:r>
            <a:r>
              <a:rPr lang="id-ID" sz="1800" b="1" dirty="0" smtClean="0">
                <a:latin typeface="Arial" pitchFamily="34" charset="0"/>
                <a:cs typeface="Arial" pitchFamily="34" charset="0"/>
              </a:rPr>
              <a:t> </a:t>
            </a:r>
            <a:r>
              <a:rPr lang="en-US" sz="1800" b="1" dirty="0" err="1" smtClean="0">
                <a:latin typeface="Arial" pitchFamily="34" charset="0"/>
                <a:cs typeface="Arial" pitchFamily="34" charset="0"/>
              </a:rPr>
              <a:t>Karesidenan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Pekalongan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Galuh</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2. </a:t>
            </a:r>
            <a:r>
              <a:rPr lang="id-ID" sz="1800" b="1" dirty="0" smtClean="0">
                <a:latin typeface="Arial" pitchFamily="34" charset="0"/>
                <a:cs typeface="Arial" pitchFamily="34" charset="0"/>
              </a:rPr>
              <a:t>Juara </a:t>
            </a:r>
            <a:r>
              <a:rPr lang="en-US" sz="1800" b="1" dirty="0" smtClean="0">
                <a:latin typeface="Arial" pitchFamily="34" charset="0"/>
                <a:cs typeface="Arial" pitchFamily="34" charset="0"/>
              </a:rPr>
              <a:t>3</a:t>
            </a:r>
            <a:r>
              <a:rPr lang="id-ID" sz="1800" b="1" dirty="0" smtClean="0">
                <a:latin typeface="Arial" pitchFamily="34" charset="0"/>
                <a:cs typeface="Arial" pitchFamily="34" charset="0"/>
              </a:rPr>
              <a:t> Pencak Silat Putr</a:t>
            </a:r>
            <a:r>
              <a:rPr lang="en-US" sz="1800" b="1" dirty="0" err="1" smtClean="0">
                <a:latin typeface="Arial" pitchFamily="34" charset="0"/>
                <a:cs typeface="Arial" pitchFamily="34" charset="0"/>
              </a:rPr>
              <a:t>i</a:t>
            </a:r>
            <a:r>
              <a:rPr lang="id-ID" sz="1800" b="1" dirty="0" smtClean="0">
                <a:latin typeface="Arial" pitchFamily="34" charset="0"/>
                <a:cs typeface="Arial" pitchFamily="34" charset="0"/>
              </a:rPr>
              <a:t> </a:t>
            </a:r>
            <a:r>
              <a:rPr lang="en-US" sz="1800" b="1" dirty="0" err="1" smtClean="0">
                <a:latin typeface="Arial" pitchFamily="34" charset="0"/>
                <a:cs typeface="Arial" pitchFamily="34" charset="0"/>
              </a:rPr>
              <a:t>Karesidenan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Pekalongan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Lisna</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3. </a:t>
            </a:r>
            <a:r>
              <a:rPr lang="id-ID" sz="1800" b="1" dirty="0" smtClean="0">
                <a:latin typeface="Arial" pitchFamily="34" charset="0"/>
                <a:cs typeface="Arial" pitchFamily="34" charset="0"/>
              </a:rPr>
              <a:t>Juara 3 </a:t>
            </a:r>
            <a:r>
              <a:rPr lang="en-US" sz="1800" b="1" dirty="0" err="1" smtClean="0">
                <a:latin typeface="Arial" pitchFamily="34" charset="0"/>
                <a:cs typeface="Arial" pitchFamily="34" charset="0"/>
              </a:rPr>
              <a:t>Tilawah</a:t>
            </a:r>
            <a:r>
              <a:rPr lang="en-US" sz="1800" b="1" dirty="0" smtClean="0">
                <a:latin typeface="Arial" pitchFamily="34" charset="0"/>
                <a:cs typeface="Arial" pitchFamily="34" charset="0"/>
              </a:rPr>
              <a:t> Putra </a:t>
            </a:r>
            <a:r>
              <a:rPr lang="en-US" sz="1800" b="1" dirty="0" err="1" smtClean="0">
                <a:latin typeface="Arial" pitchFamily="34" charset="0"/>
                <a:cs typeface="Arial" pitchFamily="34" charset="0"/>
              </a:rPr>
              <a:t>Karesidenan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Pekalongan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Alwi</a:t>
            </a:r>
            <a:r>
              <a:rPr lang="en-US" sz="1800" b="1" dirty="0" smtClean="0">
                <a:latin typeface="Arial" pitchFamily="34" charset="0"/>
                <a:cs typeface="Arial" pitchFamily="34" charset="0"/>
              </a:rPr>
              <a:t>)</a:t>
            </a:r>
          </a:p>
          <a:p>
            <a:pPr lvl="0">
              <a:buNone/>
            </a:pPr>
            <a:r>
              <a:rPr lang="en-US" sz="1800" b="1" dirty="0" smtClean="0">
                <a:latin typeface="Arial" pitchFamily="34" charset="0"/>
                <a:cs typeface="Arial" pitchFamily="34" charset="0"/>
              </a:rPr>
              <a:t>4. </a:t>
            </a:r>
            <a:r>
              <a:rPr lang="id-ID" sz="1800" b="1" dirty="0" smtClean="0">
                <a:latin typeface="Arial" pitchFamily="34" charset="0"/>
                <a:cs typeface="Arial" pitchFamily="34" charset="0"/>
              </a:rPr>
              <a:t>Juara 3 </a:t>
            </a:r>
            <a:r>
              <a:rPr lang="en-US" sz="1800" b="1" dirty="0" err="1" smtClean="0">
                <a:latin typeface="Arial" pitchFamily="34" charset="0"/>
                <a:cs typeface="Arial" pitchFamily="34" charset="0"/>
              </a:rPr>
              <a:t>Tilawah</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Putri</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Karesidenan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Pekalongan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Inayah</a:t>
            </a:r>
            <a:r>
              <a:rPr lang="en-US" sz="1800" b="1" dirty="0" smtClean="0">
                <a:latin typeface="Arial" pitchFamily="34" charset="0"/>
                <a:cs typeface="Arial" pitchFamily="34" charset="0"/>
              </a:rPr>
              <a:t>)</a:t>
            </a:r>
          </a:p>
          <a:p>
            <a:pPr marL="457200" indent="-457200" algn="just">
              <a:buNone/>
            </a:pPr>
            <a:endParaRPr lang="en-US" sz="2200" b="1" dirty="0" smtClean="0">
              <a:solidFill>
                <a:srgbClr val="FF0000"/>
              </a:solidFill>
              <a:latin typeface="+mj-lt"/>
            </a:endParaRPr>
          </a:p>
          <a:p>
            <a:pPr algn="just">
              <a:buNone/>
            </a:pPr>
            <a:endParaRPr lang="en-US" b="1" dirty="0" smtClean="0">
              <a:solidFill>
                <a:srgbClr val="7030A0"/>
              </a:solidFill>
            </a:endParaRPr>
          </a:p>
        </p:txBody>
      </p:sp>
      <p:sp>
        <p:nvSpPr>
          <p:cNvPr id="4" name="Date Placeholder 3"/>
          <p:cNvSpPr>
            <a:spLocks noGrp="1"/>
          </p:cNvSpPr>
          <p:nvPr>
            <p:ph type="dt" sz="half" idx="10"/>
          </p:nvPr>
        </p:nvSpPr>
        <p:spPr>
          <a:xfrm>
            <a:off x="642910" y="6072206"/>
            <a:ext cx="3286148"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14380"/>
          </a:xfrm>
        </p:spPr>
        <p:txBody>
          <a:bodyPr>
            <a:normAutofit/>
          </a:bodyPr>
          <a:lstStyle/>
          <a:p>
            <a:r>
              <a:rPr lang="en-US" sz="3900" b="1" dirty="0" smtClean="0">
                <a:solidFill>
                  <a:srgbClr val="FF0000"/>
                </a:solidFill>
              </a:rPr>
              <a:t>PENDIDIK &amp; TENAGA KEPENDIDIKAN</a:t>
            </a:r>
            <a:endParaRPr lang="en-US" dirty="0"/>
          </a:p>
        </p:txBody>
      </p:sp>
      <p:sp>
        <p:nvSpPr>
          <p:cNvPr id="3" name="Content Placeholder 2"/>
          <p:cNvSpPr>
            <a:spLocks noGrp="1"/>
          </p:cNvSpPr>
          <p:nvPr>
            <p:ph idx="1"/>
          </p:nvPr>
        </p:nvSpPr>
        <p:spPr>
          <a:xfrm>
            <a:off x="571472" y="1071546"/>
            <a:ext cx="8001056" cy="5253054"/>
          </a:xfrm>
        </p:spPr>
        <p:txBody>
          <a:bodyPr>
            <a:normAutofit/>
          </a:bodyPr>
          <a:lstStyle/>
          <a:p>
            <a:pPr marL="514350" indent="-514350">
              <a:buNone/>
            </a:pPr>
            <a:r>
              <a:rPr lang="en-US" b="1" dirty="0" smtClean="0">
                <a:latin typeface="+mj-lt"/>
              </a:rPr>
              <a:t>A. </a:t>
            </a:r>
            <a:r>
              <a:rPr lang="en-US" b="1" dirty="0" err="1" smtClean="0">
                <a:latin typeface="+mj-lt"/>
              </a:rPr>
              <a:t>Pendidik</a:t>
            </a:r>
            <a:r>
              <a:rPr lang="en-US" b="1" dirty="0" smtClean="0">
                <a:latin typeface="+mj-lt"/>
              </a:rPr>
              <a:t> (Guru)</a:t>
            </a:r>
          </a:p>
          <a:p>
            <a:pPr marL="514350" indent="-514350">
              <a:buNone/>
            </a:pPr>
            <a:r>
              <a:rPr lang="en-US" b="1" dirty="0" smtClean="0">
                <a:latin typeface="+mj-lt"/>
              </a:rPr>
              <a:t>	</a:t>
            </a:r>
            <a:r>
              <a:rPr lang="en-US" b="1" dirty="0" err="1" smtClean="0">
                <a:latin typeface="+mj-lt"/>
              </a:rPr>
              <a:t>Jumlah</a:t>
            </a:r>
            <a:r>
              <a:rPr lang="en-US" b="1" dirty="0" smtClean="0">
                <a:latin typeface="+mj-lt"/>
              </a:rPr>
              <a:t> </a:t>
            </a:r>
            <a:r>
              <a:rPr lang="en-US" b="1" dirty="0" err="1" smtClean="0">
                <a:latin typeface="+mj-lt"/>
              </a:rPr>
              <a:t>Pendidik</a:t>
            </a:r>
            <a:r>
              <a:rPr lang="en-US" b="1" dirty="0" smtClean="0">
                <a:latin typeface="+mj-lt"/>
              </a:rPr>
              <a:t>	=  65 Guru</a:t>
            </a:r>
          </a:p>
          <a:p>
            <a:pPr marL="514350" indent="-514350">
              <a:buNone/>
            </a:pPr>
            <a:r>
              <a:rPr lang="en-US" b="1" dirty="0" smtClean="0">
                <a:latin typeface="+mj-lt"/>
              </a:rPr>
              <a:t>	PNS/Non PNS		=  PNS ( 42 ), Non PNS ( 23 )</a:t>
            </a:r>
          </a:p>
          <a:p>
            <a:pPr marL="514350" indent="-514350">
              <a:buNone/>
            </a:pPr>
            <a:r>
              <a:rPr lang="en-US" b="1" dirty="0" smtClean="0">
                <a:latin typeface="+mj-lt"/>
              </a:rPr>
              <a:t>	</a:t>
            </a:r>
            <a:r>
              <a:rPr lang="en-US" b="1" dirty="0" err="1" smtClean="0">
                <a:latin typeface="+mj-lt"/>
              </a:rPr>
              <a:t>Pendidikan</a:t>
            </a:r>
            <a:r>
              <a:rPr lang="en-US" b="1" dirty="0" smtClean="0">
                <a:latin typeface="+mj-lt"/>
              </a:rPr>
              <a:t> Guru	=  S1 ( 56 ), S2 ( 9 )</a:t>
            </a:r>
          </a:p>
          <a:p>
            <a:pPr marL="514350" indent="-514350">
              <a:buNone/>
            </a:pPr>
            <a:r>
              <a:rPr lang="en-US" b="1" dirty="0" smtClean="0">
                <a:latin typeface="+mj-lt"/>
              </a:rPr>
              <a:t>	</a:t>
            </a:r>
            <a:r>
              <a:rPr lang="en-US" b="1" dirty="0" err="1" smtClean="0">
                <a:latin typeface="+mj-lt"/>
              </a:rPr>
              <a:t>Sertifikasi</a:t>
            </a:r>
            <a:r>
              <a:rPr lang="en-US" b="1" dirty="0" smtClean="0">
                <a:latin typeface="+mj-lt"/>
              </a:rPr>
              <a:t> Guru		=  </a:t>
            </a:r>
            <a:r>
              <a:rPr lang="en-US" b="1" dirty="0" err="1" smtClean="0">
                <a:latin typeface="+mj-lt"/>
              </a:rPr>
              <a:t>Sudah</a:t>
            </a:r>
            <a:r>
              <a:rPr lang="en-US" b="1" dirty="0" smtClean="0">
                <a:latin typeface="+mj-lt"/>
              </a:rPr>
              <a:t> ( 55 ), </a:t>
            </a:r>
            <a:r>
              <a:rPr lang="en-US" b="1" dirty="0" err="1" smtClean="0">
                <a:latin typeface="+mj-lt"/>
              </a:rPr>
              <a:t>Belum</a:t>
            </a:r>
            <a:r>
              <a:rPr lang="en-US" b="1" dirty="0" smtClean="0">
                <a:latin typeface="+mj-lt"/>
              </a:rPr>
              <a:t> ( 10 )</a:t>
            </a:r>
          </a:p>
          <a:p>
            <a:pPr marL="514350" indent="-514350">
              <a:buNone/>
            </a:pPr>
            <a:r>
              <a:rPr lang="en-US" sz="2000" b="1" dirty="0" smtClean="0">
                <a:latin typeface="+mj-lt"/>
              </a:rPr>
              <a:t>	</a:t>
            </a:r>
          </a:p>
          <a:p>
            <a:pPr>
              <a:buNone/>
            </a:pPr>
            <a:r>
              <a:rPr lang="en-US" b="1" dirty="0" smtClean="0">
                <a:latin typeface="+mj-lt"/>
              </a:rPr>
              <a:t>B. </a:t>
            </a:r>
            <a:r>
              <a:rPr lang="en-US" b="1" dirty="0" err="1" smtClean="0">
                <a:latin typeface="+mj-lt"/>
              </a:rPr>
              <a:t>Tenaga</a:t>
            </a:r>
            <a:r>
              <a:rPr lang="en-US" b="1" dirty="0" smtClean="0">
                <a:latin typeface="+mj-lt"/>
              </a:rPr>
              <a:t> </a:t>
            </a:r>
            <a:r>
              <a:rPr lang="en-US" b="1" dirty="0" err="1" smtClean="0">
                <a:latin typeface="+mj-lt"/>
              </a:rPr>
              <a:t>Kependidikan</a:t>
            </a:r>
            <a:r>
              <a:rPr lang="en-US" b="1" dirty="0" smtClean="0">
                <a:latin typeface="+mj-lt"/>
              </a:rPr>
              <a:t> (TU/</a:t>
            </a:r>
            <a:r>
              <a:rPr lang="en-US" b="1" dirty="0" err="1" smtClean="0">
                <a:latin typeface="+mj-lt"/>
              </a:rPr>
              <a:t>Karyawan</a:t>
            </a:r>
            <a:r>
              <a:rPr lang="en-US" b="1" dirty="0" smtClean="0">
                <a:latin typeface="+mj-lt"/>
              </a:rPr>
              <a:t>)</a:t>
            </a:r>
          </a:p>
          <a:p>
            <a:pPr>
              <a:buNone/>
            </a:pPr>
            <a:r>
              <a:rPr lang="en-US" b="1" dirty="0" smtClean="0">
                <a:latin typeface="+mj-lt"/>
              </a:rPr>
              <a:t>       </a:t>
            </a:r>
            <a:r>
              <a:rPr lang="en-US" b="1" dirty="0" err="1" smtClean="0">
                <a:latin typeface="+mj-lt"/>
              </a:rPr>
              <a:t>Jumlah</a:t>
            </a:r>
            <a:r>
              <a:rPr lang="en-US" b="1" dirty="0" smtClean="0">
                <a:latin typeface="+mj-lt"/>
              </a:rPr>
              <a:t> TU		=  20 </a:t>
            </a:r>
            <a:r>
              <a:rPr lang="en-US" b="1" dirty="0" err="1" smtClean="0">
                <a:latin typeface="+mj-lt"/>
              </a:rPr>
              <a:t>Karyawan</a:t>
            </a:r>
            <a:endParaRPr lang="en-US" b="1" dirty="0" smtClean="0">
              <a:latin typeface="+mj-lt"/>
            </a:endParaRPr>
          </a:p>
          <a:p>
            <a:pPr>
              <a:buNone/>
            </a:pPr>
            <a:r>
              <a:rPr lang="en-US" b="1" dirty="0" smtClean="0">
                <a:latin typeface="+mj-lt"/>
              </a:rPr>
              <a:t>       PNS/Non PNS		=  PNS ( 5 ), Non PNS ( 15 )</a:t>
            </a:r>
          </a:p>
          <a:p>
            <a:pPr>
              <a:buNone/>
            </a:pPr>
            <a:r>
              <a:rPr lang="en-US" b="1" dirty="0" smtClean="0">
                <a:latin typeface="+mj-lt"/>
              </a:rPr>
              <a:t>	    </a:t>
            </a:r>
            <a:endParaRPr lang="en-US" b="1" dirty="0">
              <a:latin typeface="+mj-lt"/>
            </a:endParaRPr>
          </a:p>
        </p:txBody>
      </p:sp>
      <p:sp>
        <p:nvSpPr>
          <p:cNvPr id="4" name="Date Placeholder 3"/>
          <p:cNvSpPr>
            <a:spLocks noGrp="1"/>
          </p:cNvSpPr>
          <p:nvPr>
            <p:ph type="dt" sz="half" idx="10"/>
          </p:nvPr>
        </p:nvSpPr>
        <p:spPr>
          <a:xfrm>
            <a:off x="642910" y="5786455"/>
            <a:ext cx="4714908" cy="285751"/>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8"/>
          </a:xfrm>
        </p:spPr>
        <p:txBody>
          <a:bodyPr>
            <a:noAutofit/>
          </a:bodyPr>
          <a:lstStyle/>
          <a:p>
            <a:pPr algn="ctr"/>
            <a:r>
              <a:rPr lang="en-US" sz="4000" b="1" dirty="0" smtClean="0">
                <a:solidFill>
                  <a:srgbClr val="002060"/>
                </a:solidFill>
                <a:latin typeface="Arial" pitchFamily="34" charset="0"/>
                <a:cs typeface="Arial" pitchFamily="34" charset="0"/>
              </a:rPr>
              <a:t>FOTO GURU DAN KARYAWAN</a:t>
            </a:r>
            <a:r>
              <a:rPr lang="en-US" sz="3000" b="1" dirty="0" smtClean="0">
                <a:solidFill>
                  <a:srgbClr val="FF0000"/>
                </a:solidFill>
                <a:latin typeface="Arial" pitchFamily="34" charset="0"/>
                <a:cs typeface="Arial" pitchFamily="34" charset="0"/>
              </a:rPr>
              <a:t> </a:t>
            </a:r>
            <a:br>
              <a:rPr lang="en-US" sz="3000" b="1" dirty="0" smtClean="0">
                <a:solidFill>
                  <a:srgbClr val="FF0000"/>
                </a:solidFill>
                <a:latin typeface="Arial" pitchFamily="34" charset="0"/>
                <a:cs typeface="Arial" pitchFamily="34" charset="0"/>
              </a:rPr>
            </a:br>
            <a:r>
              <a:rPr lang="en-US" sz="26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MTs NEGERI KOTA TEGAL</a:t>
            </a:r>
            <a:br>
              <a:rPr lang="en-US" sz="2400" b="1" dirty="0" smtClean="0">
                <a:solidFill>
                  <a:srgbClr val="FF0000"/>
                </a:solidFill>
                <a:latin typeface="Arial" pitchFamily="34" charset="0"/>
                <a:cs typeface="Arial" pitchFamily="34" charset="0"/>
              </a:rPr>
            </a:br>
            <a:endParaRPr lang="en-US" sz="2400" b="1" dirty="0">
              <a:solidFill>
                <a:srgbClr val="FF0000"/>
              </a:solidFill>
            </a:endParaRPr>
          </a:p>
        </p:txBody>
      </p:sp>
      <p:sp>
        <p:nvSpPr>
          <p:cNvPr id="4" name="Date Placeholder 3"/>
          <p:cNvSpPr>
            <a:spLocks noGrp="1"/>
          </p:cNvSpPr>
          <p:nvPr>
            <p:ph type="dt" sz="half" idx="10"/>
          </p:nvPr>
        </p:nvSpPr>
        <p:spPr>
          <a:xfrm>
            <a:off x="642910" y="6072207"/>
            <a:ext cx="3214710"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42910" y="1571612"/>
            <a:ext cx="7929618" cy="442915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8"/>
          </a:xfrm>
        </p:spPr>
        <p:txBody>
          <a:bodyPr>
            <a:normAutofit fontScale="90000"/>
          </a:bodyPr>
          <a:lstStyle/>
          <a:p>
            <a:pPr algn="ctr"/>
            <a:r>
              <a:rPr lang="en-US" sz="5600" b="1" dirty="0" smtClean="0">
                <a:solidFill>
                  <a:srgbClr val="002060"/>
                </a:solidFill>
              </a:rPr>
              <a:t>FASILITAS</a:t>
            </a:r>
            <a:r>
              <a:rPr lang="en-US" b="1" dirty="0" smtClean="0">
                <a:solidFill>
                  <a:srgbClr val="002060"/>
                </a:solidFill>
              </a:rPr>
              <a:t> </a:t>
            </a:r>
            <a:r>
              <a:rPr lang="en-US" sz="3300" b="1" dirty="0" smtClean="0">
                <a:solidFill>
                  <a:srgbClr val="002060"/>
                </a:solidFill>
              </a:rPr>
              <a:t>ATAU RUANG YANG DIMILIKI</a:t>
            </a:r>
            <a:r>
              <a:rPr lang="en-US" b="1" dirty="0" smtClean="0">
                <a:solidFill>
                  <a:srgbClr val="002060"/>
                </a:solidFill>
              </a:rPr>
              <a:t> </a:t>
            </a:r>
            <a:r>
              <a:rPr lang="id-ID" dirty="0" smtClean="0"/>
              <a:t/>
            </a:r>
            <a:br>
              <a:rPr lang="id-ID" dirty="0" smtClean="0"/>
            </a:br>
            <a:r>
              <a:rPr lang="id-ID" sz="3900" b="1" dirty="0" smtClean="0">
                <a:solidFill>
                  <a:srgbClr val="FF0000"/>
                </a:solidFill>
              </a:rPr>
              <a:t>MTs NEGERI KOTA TEGAL</a:t>
            </a:r>
            <a:endParaRPr lang="id-ID" sz="3900" b="1" dirty="0">
              <a:solidFill>
                <a:srgbClr val="FF0000"/>
              </a:solidFill>
            </a:endParaRPr>
          </a:p>
        </p:txBody>
      </p:sp>
      <p:sp>
        <p:nvSpPr>
          <p:cNvPr id="7" name="Content Placeholder 6"/>
          <p:cNvSpPr>
            <a:spLocks noGrp="1"/>
          </p:cNvSpPr>
          <p:nvPr>
            <p:ph idx="1"/>
          </p:nvPr>
        </p:nvSpPr>
        <p:spPr>
          <a:xfrm>
            <a:off x="571472" y="1643050"/>
            <a:ext cx="8072494" cy="5000660"/>
          </a:xfrm>
        </p:spPr>
        <p:txBody>
          <a:bodyPr>
            <a:normAutofit/>
          </a:bodyPr>
          <a:lstStyle/>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30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Belajar</a:t>
            </a:r>
            <a:r>
              <a:rPr lang="en-US" sz="2000" b="1" dirty="0" smtClean="0">
                <a:latin typeface="Calibri"/>
                <a:cs typeface="Calibri"/>
              </a:rPr>
              <a:t> (20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Kelas</a:t>
            </a:r>
            <a:r>
              <a:rPr lang="en-US" sz="2000" b="1" dirty="0" smtClean="0">
                <a:latin typeface="Calibri"/>
                <a:cs typeface="Calibri"/>
              </a:rPr>
              <a:t> </a:t>
            </a:r>
            <a:r>
              <a:rPr lang="en-US" sz="2000" b="1" dirty="0" err="1" smtClean="0">
                <a:latin typeface="Calibri"/>
                <a:cs typeface="Calibri"/>
              </a:rPr>
              <a:t>Reguler</a:t>
            </a:r>
            <a:r>
              <a:rPr lang="en-US" sz="2000" b="1" dirty="0" smtClean="0">
                <a:latin typeface="Calibri"/>
                <a:cs typeface="Calibri"/>
              </a:rPr>
              <a:t>, 10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Kelas</a:t>
            </a:r>
            <a:r>
              <a:rPr lang="en-US" sz="2000" b="1" dirty="0" smtClean="0">
                <a:latin typeface="Calibri"/>
                <a:cs typeface="Calibri"/>
              </a:rPr>
              <a:t> Full Day)</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3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Laboratorium</a:t>
            </a:r>
            <a:r>
              <a:rPr lang="en-US" sz="2000" b="1" dirty="0" smtClean="0">
                <a:latin typeface="Calibri"/>
                <a:cs typeface="Calibri"/>
              </a:rPr>
              <a:t> </a:t>
            </a:r>
            <a:r>
              <a:rPr lang="en-US" sz="2000" b="1" dirty="0" err="1" smtClean="0">
                <a:latin typeface="Calibri"/>
                <a:cs typeface="Calibri"/>
              </a:rPr>
              <a:t>Komputer</a:t>
            </a:r>
            <a:r>
              <a:rPr lang="en-US" sz="2000" b="1" dirty="0" smtClean="0">
                <a:latin typeface="Calibri"/>
                <a:cs typeface="Calibri"/>
              </a:rPr>
              <a:t> (108 client/</a:t>
            </a:r>
            <a:r>
              <a:rPr lang="en-US" sz="2000" b="1" dirty="0" err="1" smtClean="0">
                <a:latin typeface="Calibri"/>
                <a:cs typeface="Calibri"/>
              </a:rPr>
              <a:t>komputer</a:t>
            </a:r>
            <a:r>
              <a:rPr lang="en-US" sz="2000" b="1" dirty="0" smtClean="0">
                <a:latin typeface="Calibri"/>
                <a:cs typeface="Calibri"/>
              </a:rPr>
              <a:t> UNBK)</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Laboratorium</a:t>
            </a:r>
            <a:r>
              <a:rPr lang="en-US" sz="2000" b="1" dirty="0" smtClean="0">
                <a:latin typeface="Calibri"/>
                <a:cs typeface="Calibri"/>
              </a:rPr>
              <a:t> IPA</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Ibadah</a:t>
            </a:r>
            <a:r>
              <a:rPr lang="en-US" sz="2000" b="1" dirty="0" smtClean="0">
                <a:latin typeface="Calibri"/>
                <a:cs typeface="Calibri"/>
              </a:rPr>
              <a:t> </a:t>
            </a:r>
            <a:r>
              <a:rPr lang="en-US" sz="2000" b="1" dirty="0" err="1" smtClean="0">
                <a:latin typeface="Calibri"/>
                <a:cs typeface="Calibri"/>
              </a:rPr>
              <a:t>atau</a:t>
            </a:r>
            <a:r>
              <a:rPr lang="en-US" sz="2000" b="1" dirty="0" smtClean="0">
                <a:latin typeface="Calibri"/>
                <a:cs typeface="Calibri"/>
              </a:rPr>
              <a:t> </a:t>
            </a:r>
            <a:r>
              <a:rPr lang="en-US" sz="2000" b="1" dirty="0" err="1" smtClean="0">
                <a:latin typeface="Calibri"/>
                <a:cs typeface="Calibri"/>
              </a:rPr>
              <a:t>Masjid</a:t>
            </a:r>
            <a:r>
              <a:rPr lang="en-US" sz="2000" b="1" dirty="0" smtClean="0">
                <a:latin typeface="Calibri"/>
                <a:cs typeface="Calibri"/>
              </a:rPr>
              <a:t> (</a:t>
            </a:r>
            <a:r>
              <a:rPr lang="en-US" sz="2000" b="1" dirty="0" err="1" smtClean="0">
                <a:latin typeface="Calibri"/>
                <a:cs typeface="Calibri"/>
              </a:rPr>
              <a:t>Dua</a:t>
            </a:r>
            <a:r>
              <a:rPr lang="en-US" sz="2000" b="1" dirty="0" smtClean="0">
                <a:latin typeface="Calibri"/>
                <a:cs typeface="Calibri"/>
              </a:rPr>
              <a:t> </a:t>
            </a:r>
            <a:r>
              <a:rPr lang="en-US" sz="2000" b="1" dirty="0" err="1" smtClean="0">
                <a:latin typeface="Calibri"/>
                <a:cs typeface="Calibri"/>
              </a:rPr>
              <a:t>Lantai</a:t>
            </a:r>
            <a:r>
              <a:rPr lang="en-US" sz="2000" b="1" dirty="0" smtClean="0">
                <a:latin typeface="Calibri"/>
                <a:cs typeface="Calibri"/>
              </a:rPr>
              <a:t>)</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Kepala</a:t>
            </a:r>
            <a:r>
              <a:rPr lang="en-US" sz="2000" b="1" dirty="0" smtClean="0">
                <a:latin typeface="Calibri"/>
                <a:cs typeface="Calibri"/>
              </a:rPr>
              <a:t> </a:t>
            </a:r>
            <a:r>
              <a:rPr lang="en-US" sz="2000" b="1" dirty="0" err="1" smtClean="0">
                <a:latin typeface="Calibri"/>
                <a:cs typeface="Calibri"/>
              </a:rPr>
              <a:t>Madrasah</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Kepala</a:t>
            </a:r>
            <a:r>
              <a:rPr lang="en-US" sz="2000" b="1" dirty="0" smtClean="0">
                <a:latin typeface="Calibri"/>
                <a:cs typeface="Calibri"/>
              </a:rPr>
              <a:t> </a:t>
            </a:r>
            <a:r>
              <a:rPr lang="en-US" sz="2000" b="1" dirty="0" err="1" smtClean="0">
                <a:latin typeface="Calibri"/>
                <a:cs typeface="Calibri"/>
              </a:rPr>
              <a:t>Urusan</a:t>
            </a:r>
            <a:r>
              <a:rPr lang="en-US" sz="2000" b="1" dirty="0" smtClean="0">
                <a:latin typeface="Calibri"/>
                <a:cs typeface="Calibri"/>
              </a:rPr>
              <a:t> Tata Usaha</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Guru,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Bimbingan</a:t>
            </a:r>
            <a:r>
              <a:rPr lang="en-US" sz="2000" b="1" dirty="0" smtClean="0">
                <a:latin typeface="Calibri"/>
                <a:cs typeface="Calibri"/>
              </a:rPr>
              <a:t> </a:t>
            </a:r>
            <a:r>
              <a:rPr lang="en-US" sz="2000" b="1" dirty="0" err="1" smtClean="0">
                <a:latin typeface="Calibri"/>
                <a:cs typeface="Calibri"/>
              </a:rPr>
              <a:t>Konseling</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Tata Usaha</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Koperasi</a:t>
            </a:r>
            <a:r>
              <a:rPr lang="en-US" sz="2000" b="1" dirty="0" smtClean="0">
                <a:latin typeface="Calibri"/>
                <a:cs typeface="Calibri"/>
              </a:rPr>
              <a:t>, 7 </a:t>
            </a:r>
            <a:r>
              <a:rPr lang="en-US" sz="2000" b="1" dirty="0" err="1" smtClean="0">
                <a:latin typeface="Calibri"/>
                <a:cs typeface="Calibri"/>
              </a:rPr>
              <a:t>Ruang</a:t>
            </a:r>
            <a:r>
              <a:rPr lang="en-US" sz="2000" b="1" dirty="0" smtClean="0">
                <a:latin typeface="Calibri"/>
                <a:cs typeface="Calibri"/>
              </a:rPr>
              <a:t>/</a:t>
            </a:r>
            <a:r>
              <a:rPr lang="en-US" sz="2000" b="1" dirty="0" err="1" smtClean="0">
                <a:latin typeface="Calibri"/>
                <a:cs typeface="Calibri"/>
              </a:rPr>
              <a:t>Kedai</a:t>
            </a:r>
            <a:r>
              <a:rPr lang="en-US" sz="2000" b="1" dirty="0" smtClean="0">
                <a:latin typeface="Calibri"/>
                <a:cs typeface="Calibri"/>
              </a:rPr>
              <a:t> </a:t>
            </a:r>
            <a:r>
              <a:rPr lang="en-US" sz="2000" b="1" dirty="0" err="1" smtClean="0">
                <a:latin typeface="Calibri"/>
                <a:cs typeface="Calibri"/>
              </a:rPr>
              <a:t>Kantin</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Gudang</a:t>
            </a:r>
            <a:endParaRPr lang="en-US" sz="2000" b="1" dirty="0" smtClean="0">
              <a:latin typeface="Calibri"/>
              <a:cs typeface="Calibri"/>
            </a:endParaRP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OSIS, 1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Pramuka</a:t>
            </a:r>
            <a:r>
              <a:rPr lang="en-US" sz="2000" b="1" dirty="0" smtClean="0">
                <a:latin typeface="Calibri"/>
                <a:cs typeface="Calibri"/>
              </a:rPr>
              <a:t>, 1 </a:t>
            </a:r>
            <a:r>
              <a:rPr lang="en-US" sz="2000" b="1" dirty="0" err="1" smtClean="0">
                <a:latin typeface="Calibri"/>
                <a:cs typeface="Calibri"/>
              </a:rPr>
              <a:t>Ruang</a:t>
            </a:r>
            <a:r>
              <a:rPr lang="en-US" sz="2000" b="1" dirty="0" smtClean="0">
                <a:latin typeface="Calibri"/>
                <a:cs typeface="Calibri"/>
              </a:rPr>
              <a:t> UKS, 1 </a:t>
            </a:r>
            <a:r>
              <a:rPr lang="en-US" sz="2000" b="1" dirty="0" err="1" smtClean="0">
                <a:latin typeface="Calibri"/>
                <a:cs typeface="Calibri"/>
              </a:rPr>
              <a:t>Ruang</a:t>
            </a:r>
            <a:r>
              <a:rPr lang="en-US" sz="2000" b="1" dirty="0" smtClean="0">
                <a:latin typeface="Calibri"/>
                <a:cs typeface="Calibri"/>
              </a:rPr>
              <a:t> Band</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1 </a:t>
            </a:r>
            <a:r>
              <a:rPr lang="en-US" sz="2000" b="1" dirty="0" err="1" smtClean="0">
                <a:latin typeface="Calibri"/>
                <a:cs typeface="Calibri"/>
              </a:rPr>
              <a:t>Lapangan</a:t>
            </a:r>
            <a:r>
              <a:rPr lang="en-US" sz="2000" b="1" dirty="0" smtClean="0">
                <a:latin typeface="Calibri"/>
                <a:cs typeface="Calibri"/>
              </a:rPr>
              <a:t> </a:t>
            </a:r>
            <a:r>
              <a:rPr lang="en-US" sz="2000" b="1" dirty="0" err="1" smtClean="0">
                <a:latin typeface="Calibri"/>
                <a:cs typeface="Calibri"/>
              </a:rPr>
              <a:t>Upacara</a:t>
            </a:r>
            <a:r>
              <a:rPr lang="en-US" sz="2000" b="1" dirty="0" smtClean="0">
                <a:latin typeface="Calibri"/>
                <a:cs typeface="Calibri"/>
              </a:rPr>
              <a:t>, 1 </a:t>
            </a:r>
            <a:r>
              <a:rPr lang="en-US" sz="2000" b="1" dirty="0" err="1" smtClean="0">
                <a:latin typeface="Calibri"/>
                <a:cs typeface="Calibri"/>
              </a:rPr>
              <a:t>Lapangan</a:t>
            </a:r>
            <a:r>
              <a:rPr lang="en-US" sz="2000" b="1" dirty="0" smtClean="0">
                <a:latin typeface="Calibri"/>
                <a:cs typeface="Calibri"/>
              </a:rPr>
              <a:t> </a:t>
            </a:r>
            <a:r>
              <a:rPr lang="en-US" sz="2000" b="1" dirty="0" err="1" smtClean="0">
                <a:latin typeface="Calibri"/>
                <a:cs typeface="Calibri"/>
              </a:rPr>
              <a:t>Olahraga</a:t>
            </a:r>
            <a:endParaRPr lang="en-US" sz="2000" b="1" dirty="0" smtClean="0">
              <a:latin typeface="Calibri"/>
              <a:cs typeface="Calibri"/>
            </a:endParaRP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2 Blok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Parkir</a:t>
            </a:r>
            <a:r>
              <a:rPr lang="en-US" sz="2000" b="1" dirty="0" smtClean="0">
                <a:latin typeface="Calibri"/>
                <a:cs typeface="Calibri"/>
              </a:rPr>
              <a:t> </a:t>
            </a:r>
            <a:r>
              <a:rPr lang="en-US" sz="2000" b="1" dirty="0" err="1" smtClean="0">
                <a:latin typeface="Calibri"/>
                <a:cs typeface="Calibri"/>
              </a:rPr>
              <a:t>Sepeda</a:t>
            </a:r>
            <a:r>
              <a:rPr lang="en-US" sz="2000" b="1" dirty="0" smtClean="0">
                <a:latin typeface="Calibri"/>
                <a:cs typeface="Calibri"/>
              </a:rPr>
              <a:t> </a:t>
            </a:r>
            <a:r>
              <a:rPr lang="en-US" sz="2000" b="1" dirty="0" err="1" smtClean="0">
                <a:latin typeface="Calibri"/>
                <a:cs typeface="Calibri"/>
              </a:rPr>
              <a:t>Siswa</a:t>
            </a:r>
            <a:r>
              <a:rPr lang="en-US" sz="2000" b="1" dirty="0" smtClean="0">
                <a:latin typeface="Calibri"/>
                <a:cs typeface="Calibri"/>
              </a:rPr>
              <a:t>, 2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Parkir</a:t>
            </a:r>
            <a:r>
              <a:rPr lang="en-US" sz="2000" b="1" dirty="0" smtClean="0">
                <a:latin typeface="Calibri"/>
                <a:cs typeface="Calibri"/>
              </a:rPr>
              <a:t> Motor Guru</a:t>
            </a: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6 </a:t>
            </a:r>
            <a:r>
              <a:rPr lang="en-US" sz="2000" b="1" dirty="0" err="1" smtClean="0">
                <a:latin typeface="Calibri"/>
                <a:cs typeface="Calibri"/>
              </a:rPr>
              <a:t>Ruang</a:t>
            </a:r>
            <a:r>
              <a:rPr lang="en-US" sz="2000" b="1" dirty="0" smtClean="0">
                <a:latin typeface="Calibri"/>
                <a:cs typeface="Calibri"/>
              </a:rPr>
              <a:t> Toilet Guru/TU, 20 </a:t>
            </a:r>
            <a:r>
              <a:rPr lang="en-US" sz="2000" b="1" dirty="0" err="1" smtClean="0">
                <a:latin typeface="Calibri"/>
                <a:cs typeface="Calibri"/>
              </a:rPr>
              <a:t>Ruang</a:t>
            </a:r>
            <a:r>
              <a:rPr lang="en-US" sz="2000" b="1" dirty="0" smtClean="0">
                <a:latin typeface="Calibri"/>
                <a:cs typeface="Calibri"/>
              </a:rPr>
              <a:t> Toilet </a:t>
            </a:r>
            <a:r>
              <a:rPr lang="en-US" sz="2000" b="1" dirty="0" err="1" smtClean="0">
                <a:latin typeface="Calibri"/>
                <a:cs typeface="Calibri"/>
              </a:rPr>
              <a:t>Siswa</a:t>
            </a:r>
            <a:endParaRPr lang="en-US" sz="2000" b="1" dirty="0" smtClean="0">
              <a:latin typeface="Calibri"/>
              <a:cs typeface="Calibri"/>
            </a:endParaRP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Dan </a:t>
            </a:r>
            <a:r>
              <a:rPr lang="en-US" sz="2000" b="1" dirty="0" err="1" smtClean="0">
                <a:latin typeface="Calibri"/>
                <a:cs typeface="Calibri"/>
              </a:rPr>
              <a:t>Ruang</a:t>
            </a:r>
            <a:r>
              <a:rPr lang="en-US" sz="2000" b="1" dirty="0" smtClean="0">
                <a:latin typeface="Calibri"/>
                <a:cs typeface="Calibri"/>
              </a:rPr>
              <a:t> </a:t>
            </a:r>
            <a:r>
              <a:rPr lang="en-US" sz="2000" b="1" dirty="0" err="1" smtClean="0">
                <a:latin typeface="Calibri"/>
                <a:cs typeface="Calibri"/>
              </a:rPr>
              <a:t>atau</a:t>
            </a:r>
            <a:r>
              <a:rPr lang="en-US" sz="2000" b="1" dirty="0" smtClean="0">
                <a:latin typeface="Calibri"/>
                <a:cs typeface="Calibri"/>
              </a:rPr>
              <a:t> </a:t>
            </a:r>
            <a:r>
              <a:rPr lang="en-US" sz="2000" b="1" dirty="0" err="1" smtClean="0">
                <a:latin typeface="Calibri"/>
                <a:cs typeface="Calibri"/>
              </a:rPr>
              <a:t>Fasilitas</a:t>
            </a:r>
            <a:r>
              <a:rPr lang="en-US" sz="2000" b="1" dirty="0" smtClean="0">
                <a:latin typeface="Calibri"/>
                <a:cs typeface="Calibri"/>
              </a:rPr>
              <a:t> </a:t>
            </a:r>
            <a:r>
              <a:rPr lang="en-US" sz="2000" b="1" dirty="0" err="1" smtClean="0">
                <a:latin typeface="Calibri"/>
                <a:cs typeface="Calibri"/>
              </a:rPr>
              <a:t>lainnya</a:t>
            </a:r>
            <a:endParaRPr lang="en-US" sz="2000" b="1" dirty="0" smtClean="0">
              <a:latin typeface="Calibri"/>
              <a:cs typeface="Calibri"/>
            </a:endParaRPr>
          </a:p>
          <a:p>
            <a:pPr>
              <a:spcBef>
                <a:spcPts val="0"/>
              </a:spcBef>
              <a:buNone/>
            </a:pPr>
            <a:r>
              <a:rPr lang="id-ID" sz="2000" b="1" dirty="0" smtClean="0">
                <a:solidFill>
                  <a:srgbClr val="FF0000"/>
                </a:solidFill>
                <a:latin typeface="Calibri"/>
                <a:cs typeface="Calibri"/>
              </a:rPr>
              <a:t>→</a:t>
            </a:r>
            <a:r>
              <a:rPr lang="en-US" sz="2000" b="1" dirty="0" smtClean="0">
                <a:latin typeface="Calibri"/>
                <a:cs typeface="Calibri"/>
              </a:rPr>
              <a:t> Serta </a:t>
            </a:r>
            <a:r>
              <a:rPr lang="en-US" sz="2000" b="1" dirty="0" err="1" smtClean="0">
                <a:latin typeface="Calibri"/>
                <a:cs typeface="Calibri"/>
              </a:rPr>
              <a:t>Pondok</a:t>
            </a:r>
            <a:r>
              <a:rPr lang="en-US" sz="2000" b="1" dirty="0" smtClean="0">
                <a:latin typeface="Calibri"/>
                <a:cs typeface="Calibri"/>
              </a:rPr>
              <a:t> </a:t>
            </a:r>
            <a:r>
              <a:rPr lang="en-US" sz="2000" b="1" dirty="0" err="1" smtClean="0">
                <a:latin typeface="Calibri"/>
                <a:cs typeface="Calibri"/>
              </a:rPr>
              <a:t>Pesantren</a:t>
            </a:r>
            <a:r>
              <a:rPr lang="en-US" sz="2000" b="1" dirty="0" smtClean="0">
                <a:latin typeface="Calibri"/>
                <a:cs typeface="Calibri"/>
              </a:rPr>
              <a:t> (</a:t>
            </a:r>
            <a:r>
              <a:rPr lang="en-US" sz="2000" b="1" dirty="0" err="1" smtClean="0">
                <a:latin typeface="Calibri"/>
                <a:cs typeface="Calibri"/>
              </a:rPr>
              <a:t>khusus</a:t>
            </a:r>
            <a:r>
              <a:rPr lang="en-US" sz="2000" b="1" dirty="0" smtClean="0">
                <a:latin typeface="Calibri"/>
                <a:cs typeface="Calibri"/>
              </a:rPr>
              <a:t> </a:t>
            </a:r>
            <a:r>
              <a:rPr lang="en-US" sz="2000" b="1" dirty="0" err="1" smtClean="0">
                <a:latin typeface="Calibri"/>
                <a:cs typeface="Calibri"/>
              </a:rPr>
              <a:t>siswa</a:t>
            </a:r>
            <a:r>
              <a:rPr lang="en-US" sz="2000" b="1" dirty="0" smtClean="0">
                <a:latin typeface="Calibri"/>
                <a:cs typeface="Calibri"/>
              </a:rPr>
              <a:t> </a:t>
            </a:r>
            <a:r>
              <a:rPr lang="en-US" sz="2000" b="1" dirty="0" err="1" smtClean="0">
                <a:latin typeface="Calibri"/>
                <a:cs typeface="Calibri"/>
              </a:rPr>
              <a:t>putera</a:t>
            </a:r>
            <a:r>
              <a:rPr lang="en-US" sz="2000" b="1" dirty="0" smtClean="0">
                <a:latin typeface="Calibri"/>
                <a:cs typeface="Calibri"/>
              </a:rPr>
              <a:t> </a:t>
            </a:r>
            <a:r>
              <a:rPr lang="en-US" sz="2000" b="1" dirty="0" err="1" smtClean="0">
                <a:latin typeface="Calibri"/>
                <a:cs typeface="Calibri"/>
              </a:rPr>
              <a:t>MTsN</a:t>
            </a:r>
            <a:r>
              <a:rPr lang="en-US" sz="2000" b="1" dirty="0" smtClean="0">
                <a:latin typeface="Calibri"/>
                <a:cs typeface="Calibri"/>
              </a:rPr>
              <a:t> </a:t>
            </a:r>
            <a:r>
              <a:rPr lang="en-US" sz="2000" b="1" dirty="0" err="1" smtClean="0">
                <a:latin typeface="Calibri"/>
                <a:cs typeface="Calibri"/>
              </a:rPr>
              <a:t>dan</a:t>
            </a:r>
            <a:r>
              <a:rPr lang="en-US" sz="2000" b="1" dirty="0" smtClean="0">
                <a:latin typeface="Calibri"/>
                <a:cs typeface="Calibri"/>
              </a:rPr>
              <a:t> MAN)</a:t>
            </a:r>
            <a:endParaRPr lang="id-ID" sz="2000" b="1" dirty="0">
              <a:latin typeface="Arial" pitchFamily="34" charset="0"/>
              <a:cs typeface="Arial" pitchFamily="34" charset="0"/>
            </a:endParaRPr>
          </a:p>
        </p:txBody>
      </p:sp>
      <p:sp>
        <p:nvSpPr>
          <p:cNvPr id="4" name="Date Placeholder 3"/>
          <p:cNvSpPr>
            <a:spLocks noGrp="1"/>
          </p:cNvSpPr>
          <p:nvPr>
            <p:ph type="dt" sz="half" idx="10"/>
          </p:nvPr>
        </p:nvSpPr>
        <p:spPr>
          <a:xfrm>
            <a:off x="714348" y="5786455"/>
            <a:ext cx="3286148"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928694"/>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r>
              <a:rPr lang="en-US" sz="2800" b="1" dirty="0" smtClean="0">
                <a:solidFill>
                  <a:srgbClr val="FF0000"/>
                </a:solidFill>
              </a:rPr>
              <a:t/>
            </a:r>
            <a:br>
              <a:rPr lang="en-US" sz="2800" b="1" dirty="0" smtClean="0">
                <a:solidFill>
                  <a:srgbClr val="FF0000"/>
                </a:solidFill>
              </a:rPr>
            </a:br>
            <a:endParaRPr lang="id-ID" sz="2800" dirty="0"/>
          </a:p>
        </p:txBody>
      </p:sp>
      <p:sp>
        <p:nvSpPr>
          <p:cNvPr id="4" name="Date Placeholder 3"/>
          <p:cNvSpPr>
            <a:spLocks noGrp="1"/>
          </p:cNvSpPr>
          <p:nvPr>
            <p:ph type="dt" sz="half" idx="10"/>
          </p:nvPr>
        </p:nvSpPr>
        <p:spPr>
          <a:xfrm>
            <a:off x="857224" y="5572141"/>
            <a:ext cx="7572428" cy="285752"/>
          </a:xfrm>
        </p:spPr>
        <p:txBody>
          <a:bodyPr/>
          <a:lstStyle/>
          <a:p>
            <a:pPr algn="ctr"/>
            <a:r>
              <a:rPr lang="en-US" b="1" dirty="0" smtClean="0">
                <a:solidFill>
                  <a:srgbClr val="FF0000"/>
                </a:solidFill>
                <a:latin typeface="Arial" pitchFamily="34" charset="0"/>
                <a:cs typeface="Arial" pitchFamily="34" charset="0"/>
              </a:rPr>
              <a:t>MASJID  “DARUL ULUM” MTs NEGERI KOTA TEGAL</a:t>
            </a:r>
            <a:endParaRPr lang="en-US" b="1" dirty="0">
              <a:solidFill>
                <a:srgbClr val="FF000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42910" y="1571625"/>
            <a:ext cx="7858180" cy="392907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5786" y="5929331"/>
            <a:ext cx="7572428" cy="285752"/>
          </a:xfrm>
        </p:spPr>
        <p:txBody>
          <a:bodyPr/>
          <a:lstStyle/>
          <a:p>
            <a:pPr algn="ctr"/>
            <a:r>
              <a:rPr lang="en-US" b="1" dirty="0" smtClean="0">
                <a:solidFill>
                  <a:srgbClr val="FF0000"/>
                </a:solidFill>
                <a:latin typeface="Arial" pitchFamily="34" charset="0"/>
                <a:cs typeface="Arial" pitchFamily="34" charset="0"/>
              </a:rPr>
              <a:t>RUANG KELAS MTs NEGERI KOTA TEGAL (30 RUANG KELAS)</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00132"/>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642910" y="1500175"/>
            <a:ext cx="7858180" cy="435771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929330"/>
            <a:ext cx="7572428" cy="285753"/>
          </a:xfrm>
        </p:spPr>
        <p:txBody>
          <a:bodyPr/>
          <a:lstStyle/>
          <a:p>
            <a:pPr algn="ctr"/>
            <a:r>
              <a:rPr lang="en-US" b="1" dirty="0" smtClean="0">
                <a:solidFill>
                  <a:srgbClr val="FF0000"/>
                </a:solidFill>
                <a:latin typeface="Arial" pitchFamily="34" charset="0"/>
                <a:cs typeface="Arial" pitchFamily="34" charset="0"/>
              </a:rPr>
              <a:t>PERPUSTAKAAN “AL-HIKMAH”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1071570"/>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714348" y="1500174"/>
            <a:ext cx="7715303" cy="437779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4348" y="5786454"/>
            <a:ext cx="7715304" cy="214314"/>
          </a:xfrm>
        </p:spPr>
        <p:txBody>
          <a:bodyPr/>
          <a:lstStyle/>
          <a:p>
            <a:pPr algn="ctr"/>
            <a:r>
              <a:rPr lang="en-US" b="1" dirty="0" smtClean="0">
                <a:solidFill>
                  <a:srgbClr val="FF0000"/>
                </a:solidFill>
                <a:latin typeface="Arial" pitchFamily="34" charset="0"/>
                <a:cs typeface="Arial" pitchFamily="34" charset="0"/>
              </a:rPr>
              <a:t>LABORATORIUM IPA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00132"/>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42910" y="1428750"/>
            <a:ext cx="7786742" cy="428626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715017"/>
            <a:ext cx="7429552" cy="285752"/>
          </a:xfrm>
        </p:spPr>
        <p:txBody>
          <a:bodyPr/>
          <a:lstStyle/>
          <a:p>
            <a:pPr algn="ctr"/>
            <a:r>
              <a:rPr lang="en-US" b="1" dirty="0" smtClean="0">
                <a:solidFill>
                  <a:srgbClr val="FF0000"/>
                </a:solidFill>
                <a:latin typeface="Arial" pitchFamily="34" charset="0"/>
                <a:cs typeface="Arial" pitchFamily="34" charset="0"/>
              </a:rPr>
              <a:t>LABORATORIUM KOMPUTER MTs NEGERI KOTA TEGAL (MEMILIKI 3 RUANG LAB KOMPUTER) </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1071570"/>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2051" name="Picture 3"/>
          <p:cNvPicPr>
            <a:picLocks noGrp="1" noChangeAspect="1" noChangeArrowheads="1"/>
          </p:cNvPicPr>
          <p:nvPr>
            <p:ph idx="1"/>
          </p:nvPr>
        </p:nvPicPr>
        <p:blipFill>
          <a:blip r:embed="rId2"/>
          <a:srcRect/>
          <a:stretch>
            <a:fillRect/>
          </a:stretch>
        </p:blipFill>
        <p:spPr bwMode="auto">
          <a:xfrm>
            <a:off x="714348" y="1428737"/>
            <a:ext cx="7786742" cy="428627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5715016"/>
            <a:ext cx="7358114" cy="285751"/>
          </a:xfrm>
        </p:spPr>
        <p:txBody>
          <a:bodyPr/>
          <a:lstStyle/>
          <a:p>
            <a:pPr algn="ctr"/>
            <a:r>
              <a:rPr lang="en-US" b="1" dirty="0" smtClean="0">
                <a:solidFill>
                  <a:srgbClr val="FF0000"/>
                </a:solidFill>
                <a:latin typeface="Arial" pitchFamily="34" charset="0"/>
                <a:cs typeface="Arial" pitchFamily="34" charset="0"/>
              </a:rPr>
              <a:t>LAPANGAN UPACARA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928694"/>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642910" y="1357298"/>
            <a:ext cx="7786742" cy="435771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2910" y="6000769"/>
            <a:ext cx="3214710"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642910" y="642917"/>
            <a:ext cx="7858180" cy="5214975"/>
          </a:xfrm>
          <a:prstGeom prst="rect">
            <a:avLst/>
          </a:prstGeom>
          <a:noFill/>
          <a:ln w="9525">
            <a:noFill/>
            <a:miter lim="800000"/>
            <a:headEnd/>
            <a:tailEnd/>
          </a:ln>
          <a:effectLst/>
        </p:spPr>
      </p:pic>
    </p:spTree>
  </p:cSld>
  <p:clrMapOvr>
    <a:masterClrMapping/>
  </p:clrMapOvr>
  <p:transition spd="med" advClick="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786455"/>
            <a:ext cx="7500990" cy="285752"/>
          </a:xfrm>
        </p:spPr>
        <p:txBody>
          <a:bodyPr/>
          <a:lstStyle/>
          <a:p>
            <a:pPr algn="ctr"/>
            <a:r>
              <a:rPr lang="en-US" b="1" dirty="0" smtClean="0">
                <a:solidFill>
                  <a:srgbClr val="FF0000"/>
                </a:solidFill>
                <a:latin typeface="Arial" pitchFamily="34" charset="0"/>
                <a:cs typeface="Arial" pitchFamily="34" charset="0"/>
              </a:rPr>
              <a:t>LAPANGAN OLAHRAGA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214290"/>
            <a:ext cx="8229600" cy="1000132"/>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714348" y="1285861"/>
            <a:ext cx="7715304" cy="442915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643579"/>
            <a:ext cx="7358114" cy="285752"/>
          </a:xfrm>
        </p:spPr>
        <p:txBody>
          <a:bodyPr/>
          <a:lstStyle/>
          <a:p>
            <a:pPr algn="ctr"/>
            <a:r>
              <a:rPr lang="en-US" b="1" dirty="0" smtClean="0">
                <a:solidFill>
                  <a:srgbClr val="FF0000"/>
                </a:solidFill>
                <a:latin typeface="Arial" pitchFamily="34" charset="0"/>
                <a:cs typeface="Arial" pitchFamily="34" charset="0"/>
              </a:rPr>
              <a:t>KOPERASI “AMANAH”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642918"/>
            <a:ext cx="8229600" cy="1000132"/>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42910" y="1643063"/>
            <a:ext cx="7715304" cy="392907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6072207"/>
            <a:ext cx="7429552" cy="285752"/>
          </a:xfrm>
        </p:spPr>
        <p:txBody>
          <a:bodyPr/>
          <a:lstStyle/>
          <a:p>
            <a:pPr algn="ctr"/>
            <a:r>
              <a:rPr lang="en-US" b="1" dirty="0" smtClean="0">
                <a:solidFill>
                  <a:srgbClr val="FF0000"/>
                </a:solidFill>
                <a:latin typeface="Arial" pitchFamily="34" charset="0"/>
                <a:cs typeface="Arial" pitchFamily="34" charset="0"/>
              </a:rPr>
              <a:t>PONDOK PESANTREN (BAGI SANTRI ATAU SISWA PUTERA </a:t>
            </a:r>
            <a:r>
              <a:rPr lang="en-US" b="1" dirty="0" err="1" smtClean="0">
                <a:solidFill>
                  <a:srgbClr val="FF0000"/>
                </a:solidFill>
                <a:latin typeface="Arial" pitchFamily="34" charset="0"/>
                <a:cs typeface="Arial" pitchFamily="34" charset="0"/>
              </a:rPr>
              <a:t>MTsN</a:t>
            </a:r>
            <a:r>
              <a:rPr lang="en-US" b="1" dirty="0" smtClean="0">
                <a:solidFill>
                  <a:srgbClr val="FF0000"/>
                </a:solidFill>
                <a:latin typeface="Arial" pitchFamily="34" charset="0"/>
                <a:cs typeface="Arial" pitchFamily="34" charset="0"/>
              </a:rPr>
              <a:t> DAN MAN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143008"/>
          </a:xfrm>
        </p:spPr>
        <p:txBody>
          <a:bodyPr>
            <a:normAutofit fontScale="90000"/>
          </a:bodyPr>
          <a:lstStyle/>
          <a:p>
            <a:pPr algn="ctr"/>
            <a:r>
              <a:rPr lang="en-US" sz="4400" b="1" dirty="0" smtClean="0">
                <a:solidFill>
                  <a:srgbClr val="002060"/>
                </a:solidFill>
              </a:rPr>
              <a:t>BEBERAPA FOTO FASILITAS/RUANG</a:t>
            </a:r>
            <a:r>
              <a:rPr lang="id-ID" dirty="0" smtClean="0"/>
              <a:t/>
            </a:r>
            <a:br>
              <a:rPr lang="id-ID" dirty="0" smtClean="0"/>
            </a:br>
            <a:r>
              <a:rPr lang="id-ID" sz="3600" b="1" dirty="0" smtClean="0">
                <a:solidFill>
                  <a:srgbClr val="FF0000"/>
                </a:solidFill>
              </a:rPr>
              <a:t>MTs NEGERI KOTA TEGAL</a:t>
            </a:r>
            <a:endParaRPr lang="en-US" sz="3600" dirty="0"/>
          </a:p>
        </p:txBody>
      </p:sp>
      <p:pic>
        <p:nvPicPr>
          <p:cNvPr id="2050" name="Picture 2"/>
          <p:cNvPicPr>
            <a:picLocks noGrp="1" noChangeAspect="1" noChangeArrowheads="1"/>
          </p:cNvPicPr>
          <p:nvPr>
            <p:ph idx="1"/>
          </p:nvPr>
        </p:nvPicPr>
        <p:blipFill>
          <a:blip r:embed="rId2"/>
          <a:srcRect/>
          <a:stretch>
            <a:fillRect/>
          </a:stretch>
        </p:blipFill>
        <p:spPr bwMode="auto">
          <a:xfrm>
            <a:off x="785786" y="1571612"/>
            <a:ext cx="7643866" cy="435771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6000769"/>
            <a:ext cx="7500990" cy="285752"/>
          </a:xfrm>
        </p:spPr>
        <p:txBody>
          <a:bodyPr/>
          <a:lstStyle/>
          <a:p>
            <a:pPr algn="ctr"/>
            <a:r>
              <a:rPr lang="en-US" b="1" dirty="0" smtClean="0">
                <a:solidFill>
                  <a:srgbClr val="FF0000"/>
                </a:solidFill>
                <a:latin typeface="Arial" pitchFamily="34" charset="0"/>
                <a:cs typeface="Arial" pitchFamily="34" charset="0"/>
              </a:rPr>
              <a:t>PASUKAN PENGIBAR BENDERA “PASKIBRA”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1026" name="Picture 2"/>
          <p:cNvPicPr>
            <a:picLocks noGrp="1" noChangeAspect="1" noChangeArrowheads="1"/>
          </p:cNvPicPr>
          <p:nvPr>
            <p:ph idx="1"/>
          </p:nvPr>
        </p:nvPicPr>
        <p:blipFill>
          <a:blip r:embed="rId2"/>
          <a:srcRect/>
          <a:stretch>
            <a:fillRect/>
          </a:stretch>
        </p:blipFill>
        <p:spPr bwMode="auto">
          <a:xfrm>
            <a:off x="714348" y="1571613"/>
            <a:ext cx="7715304" cy="435771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4348" y="6072206"/>
            <a:ext cx="7786742" cy="285751"/>
          </a:xfrm>
        </p:spPr>
        <p:txBody>
          <a:bodyPr/>
          <a:lstStyle/>
          <a:p>
            <a:pPr algn="ctr"/>
            <a:r>
              <a:rPr lang="en-US" b="1" dirty="0" smtClean="0">
                <a:solidFill>
                  <a:srgbClr val="FF0000"/>
                </a:solidFill>
                <a:latin typeface="Arial" pitchFamily="34" charset="0"/>
                <a:cs typeface="Arial" pitchFamily="34" charset="0"/>
              </a:rPr>
              <a:t>TIM DRUMBAND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214290"/>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11266" name="Picture 2"/>
          <p:cNvPicPr>
            <a:picLocks noGrp="1" noChangeAspect="1" noChangeArrowheads="1"/>
          </p:cNvPicPr>
          <p:nvPr>
            <p:ph idx="1"/>
          </p:nvPr>
        </p:nvPicPr>
        <p:blipFill>
          <a:blip r:embed="rId2"/>
          <a:srcRect/>
          <a:stretch>
            <a:fillRect/>
          </a:stretch>
        </p:blipFill>
        <p:spPr bwMode="auto">
          <a:xfrm>
            <a:off x="714348" y="1285875"/>
            <a:ext cx="7786742" cy="471489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6072207"/>
            <a:ext cx="7358114" cy="285752"/>
          </a:xfrm>
        </p:spPr>
        <p:txBody>
          <a:bodyPr/>
          <a:lstStyle/>
          <a:p>
            <a:pPr algn="ctr"/>
            <a:r>
              <a:rPr lang="en-US" b="1" dirty="0" smtClean="0">
                <a:solidFill>
                  <a:srgbClr val="FF0000"/>
                </a:solidFill>
                <a:latin typeface="Arial" pitchFamily="34" charset="0"/>
                <a:cs typeface="Arial" pitchFamily="34" charset="0"/>
              </a:rPr>
              <a:t>EKSKUL PALANG MERAH REMAJA (PMR) MTs NEGERI KOTA TEGAL</a:t>
            </a:r>
            <a:endParaRPr lang="en-US" b="1" dirty="0">
              <a:solidFill>
                <a:srgbClr val="FF0000"/>
              </a:solidFill>
              <a:latin typeface="Arial" pitchFamily="34" charset="0"/>
              <a:cs typeface="Arial" pitchFamily="34"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642910" y="1357299"/>
            <a:ext cx="7858180" cy="4714908"/>
          </a:xfrm>
          <a:prstGeom prst="rect">
            <a:avLst/>
          </a:prstGeom>
          <a:noFill/>
          <a:ln w="9525">
            <a:noFill/>
            <a:miter lim="800000"/>
            <a:headEnd/>
            <a:tailEnd/>
          </a:ln>
          <a:effectLst/>
        </p:spPr>
      </p:pic>
      <p:sp>
        <p:nvSpPr>
          <p:cNvPr id="5" name="Title 1"/>
          <p:cNvSpPr>
            <a:spLocks noGrp="1"/>
          </p:cNvSpPr>
          <p:nvPr>
            <p:ph type="title"/>
          </p:nvPr>
        </p:nvSpPr>
        <p:spPr>
          <a:xfrm>
            <a:off x="457200" y="285728"/>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4348" y="5857893"/>
            <a:ext cx="7643866" cy="285752"/>
          </a:xfrm>
        </p:spPr>
        <p:txBody>
          <a:bodyPr/>
          <a:lstStyle/>
          <a:p>
            <a:pPr algn="ctr"/>
            <a:r>
              <a:rPr lang="en-US" b="1" dirty="0" smtClean="0">
                <a:solidFill>
                  <a:srgbClr val="FF0000"/>
                </a:solidFill>
                <a:latin typeface="Arial" pitchFamily="34" charset="0"/>
                <a:cs typeface="Arial" pitchFamily="34" charset="0"/>
              </a:rPr>
              <a:t>PENAMPILAN  EKSKUL TARI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500042"/>
            <a:ext cx="8229600" cy="1071570"/>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643062"/>
            <a:ext cx="7643866" cy="414339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4348" y="6000769"/>
            <a:ext cx="7715304" cy="285752"/>
          </a:xfrm>
        </p:spPr>
        <p:txBody>
          <a:bodyPr/>
          <a:lstStyle/>
          <a:p>
            <a:pPr algn="ctr"/>
            <a:r>
              <a:rPr lang="en-US" b="1" dirty="0" smtClean="0">
                <a:solidFill>
                  <a:srgbClr val="FF0000"/>
                </a:solidFill>
                <a:latin typeface="Arial" pitchFamily="34" charset="0"/>
                <a:cs typeface="Arial" pitchFamily="34" charset="0"/>
              </a:rPr>
              <a:t>PEMBELAJARAN “OUT DOOR” DI BMKG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1026" name="Picture 2"/>
          <p:cNvPicPr>
            <a:picLocks noGrp="1" noChangeAspect="1" noChangeArrowheads="1"/>
          </p:cNvPicPr>
          <p:nvPr>
            <p:ph idx="1"/>
          </p:nvPr>
        </p:nvPicPr>
        <p:blipFill>
          <a:blip r:embed="rId2"/>
          <a:srcRect/>
          <a:stretch>
            <a:fillRect/>
          </a:stretch>
        </p:blipFill>
        <p:spPr bwMode="auto">
          <a:xfrm>
            <a:off x="642910" y="1500188"/>
            <a:ext cx="7858179" cy="442914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5715017"/>
            <a:ext cx="7358114" cy="214313"/>
          </a:xfrm>
        </p:spPr>
        <p:txBody>
          <a:bodyPr/>
          <a:lstStyle/>
          <a:p>
            <a:pPr algn="ctr"/>
            <a:r>
              <a:rPr lang="en-US" b="1" dirty="0" smtClean="0">
                <a:solidFill>
                  <a:srgbClr val="FF0000"/>
                </a:solidFill>
                <a:latin typeface="Arial" pitchFamily="34" charset="0"/>
                <a:cs typeface="Arial" pitchFamily="34" charset="0"/>
              </a:rPr>
              <a:t>PENYEMBELIHAN “HEWAN KURBAN” PERINGATAN HARI RAYA IDUL ADHA</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71570"/>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3074" name="Picture 2"/>
          <p:cNvPicPr>
            <a:picLocks noGrp="1" noChangeAspect="1" noChangeArrowheads="1"/>
          </p:cNvPicPr>
          <p:nvPr>
            <p:ph idx="1"/>
          </p:nvPr>
        </p:nvPicPr>
        <p:blipFill>
          <a:blip r:embed="rId2"/>
          <a:srcRect/>
          <a:stretch>
            <a:fillRect/>
          </a:stretch>
        </p:blipFill>
        <p:spPr bwMode="auto">
          <a:xfrm>
            <a:off x="714348" y="1643049"/>
            <a:ext cx="7786742" cy="392907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715017"/>
            <a:ext cx="7429552" cy="214313"/>
          </a:xfrm>
        </p:spPr>
        <p:txBody>
          <a:bodyPr/>
          <a:lstStyle/>
          <a:p>
            <a:pPr algn="ctr"/>
            <a:r>
              <a:rPr lang="en-US" b="1" dirty="0" smtClean="0">
                <a:solidFill>
                  <a:srgbClr val="FF0000"/>
                </a:solidFill>
                <a:latin typeface="Arial" pitchFamily="34" charset="0"/>
                <a:cs typeface="Arial" pitchFamily="34" charset="0"/>
              </a:rPr>
              <a:t>PRAKTIK IBADAH “MANASIK” HAJI</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143008"/>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643063"/>
            <a:ext cx="7786742" cy="392907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0034" y="6000769"/>
            <a:ext cx="3143272"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500034" y="642919"/>
            <a:ext cx="8072494" cy="521497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7858180" cy="857256"/>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sp>
        <p:nvSpPr>
          <p:cNvPr id="4" name="Date Placeholder 3"/>
          <p:cNvSpPr>
            <a:spLocks noGrp="1"/>
          </p:cNvSpPr>
          <p:nvPr>
            <p:ph type="dt" sz="half" idx="10"/>
          </p:nvPr>
        </p:nvSpPr>
        <p:spPr>
          <a:xfrm>
            <a:off x="928662" y="5857893"/>
            <a:ext cx="7286676" cy="285752"/>
          </a:xfrm>
        </p:spPr>
        <p:txBody>
          <a:bodyPr/>
          <a:lstStyle/>
          <a:p>
            <a:pPr algn="ctr"/>
            <a:r>
              <a:rPr lang="en-US" b="1" dirty="0" smtClean="0">
                <a:solidFill>
                  <a:srgbClr val="FF0000"/>
                </a:solidFill>
                <a:latin typeface="Arial" pitchFamily="34" charset="0"/>
                <a:cs typeface="Arial" pitchFamily="34" charset="0"/>
              </a:rPr>
              <a:t>STUDI BAHASA DAN WISATA EDUKASI DI KAMPUNG INGGRIS PARE KEDIRI JAWA TIMUR</a:t>
            </a:r>
            <a:endParaRPr lang="en-US" b="1" dirty="0">
              <a:solidFill>
                <a:srgbClr val="FF0000"/>
              </a:solidFill>
              <a:latin typeface="Arial" pitchFamily="34" charset="0"/>
              <a:cs typeface="Arial" pitchFamily="34" charset="0"/>
            </a:endParaRPr>
          </a:p>
        </p:txBody>
      </p:sp>
      <p:sp>
        <p:nvSpPr>
          <p:cNvPr id="5" name="Title 1"/>
          <p:cNvSpPr txBox="1">
            <a:spLocks/>
          </p:cNvSpPr>
          <p:nvPr/>
        </p:nvSpPr>
        <p:spPr>
          <a:xfrm>
            <a:off x="457200" y="928670"/>
            <a:ext cx="8229600" cy="928694"/>
          </a:xfrm>
          <a:prstGeom prst="rect">
            <a:avLst/>
          </a:prstGeom>
        </p:spPr>
        <p:txBody>
          <a:bodyPr vert="horz" lIns="0" rIns="0" bIns="0" anchor="b">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000" b="1" i="0" u="none" strike="noStrike" kern="1200" cap="none" spc="0" normalizeH="0" noProof="0" dirty="0" smtClean="0">
              <a:ln>
                <a:noFill/>
              </a:ln>
              <a:solidFill>
                <a:srgbClr val="00206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mj-lt"/>
                <a:ea typeface="+mj-ea"/>
                <a:cs typeface="+mj-cs"/>
              </a:rPr>
              <a:t/>
            </a:r>
            <a:br>
              <a:rPr kumimoji="0" lang="en-US" sz="2800" b="1" i="0" u="none" strike="noStrike" kern="1200" cap="none" spc="0" normalizeH="0" baseline="0" noProof="0" dirty="0" smtClean="0">
                <a:ln>
                  <a:noFill/>
                </a:ln>
                <a:solidFill>
                  <a:srgbClr val="FF0000"/>
                </a:solidFill>
                <a:effectLst/>
                <a:uLnTx/>
                <a:uFillTx/>
                <a:latin typeface="+mj-lt"/>
                <a:ea typeface="+mj-ea"/>
                <a:cs typeface="+mj-cs"/>
              </a:rPr>
            </a:br>
            <a:endParaRPr kumimoji="0" lang="id-ID"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642910" y="1500175"/>
            <a:ext cx="7786742" cy="428627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5929331"/>
            <a:ext cx="7358114" cy="285752"/>
          </a:xfrm>
        </p:spPr>
        <p:txBody>
          <a:bodyPr/>
          <a:lstStyle/>
          <a:p>
            <a:pPr algn="ctr"/>
            <a:r>
              <a:rPr lang="en-US" b="1" dirty="0" smtClean="0">
                <a:solidFill>
                  <a:srgbClr val="FF0000"/>
                </a:solidFill>
                <a:latin typeface="Arial" pitchFamily="34" charset="0"/>
                <a:cs typeface="Arial" pitchFamily="34" charset="0"/>
              </a:rPr>
              <a:t>SOSIALISASI “KESELAMATAN JALAN” OLEH DINAS PERHUBUNGAN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928694"/>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428750"/>
            <a:ext cx="7858180" cy="435770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5786" y="6072207"/>
            <a:ext cx="7643866" cy="285752"/>
          </a:xfrm>
        </p:spPr>
        <p:txBody>
          <a:bodyPr/>
          <a:lstStyle/>
          <a:p>
            <a:pPr algn="ctr"/>
            <a:r>
              <a:rPr lang="en-US" b="1" dirty="0" smtClean="0">
                <a:solidFill>
                  <a:srgbClr val="FF0000"/>
                </a:solidFill>
                <a:latin typeface="Arial" pitchFamily="34" charset="0"/>
                <a:cs typeface="Arial" pitchFamily="34" charset="0"/>
              </a:rPr>
              <a:t>SOSIALISASI “BAHAYA NARKOBA” OLEH BADAN NARKOTIKA NASIONAL (BNN) KOTA TEGAL</a:t>
            </a:r>
            <a:endParaRPr lang="en-US" b="1" dirty="0">
              <a:solidFill>
                <a:srgbClr val="FF0000"/>
              </a:solidFill>
              <a:latin typeface="Arial" pitchFamily="34" charset="0"/>
              <a:cs typeface="Arial" pitchFamily="34" charset="0"/>
            </a:endParaRPr>
          </a:p>
        </p:txBody>
      </p:sp>
      <p:pic>
        <p:nvPicPr>
          <p:cNvPr id="12290" name="Picture 2"/>
          <p:cNvPicPr>
            <a:picLocks noGrp="1" noChangeAspect="1" noChangeArrowheads="1"/>
          </p:cNvPicPr>
          <p:nvPr>
            <p:ph idx="1"/>
          </p:nvPr>
        </p:nvPicPr>
        <p:blipFill>
          <a:blip r:embed="rId2"/>
          <a:srcRect/>
          <a:stretch>
            <a:fillRect/>
          </a:stretch>
        </p:blipFill>
        <p:spPr bwMode="auto">
          <a:xfrm>
            <a:off x="642910" y="1357299"/>
            <a:ext cx="7858180" cy="4643469"/>
          </a:xfrm>
          <a:prstGeom prst="rect">
            <a:avLst/>
          </a:prstGeom>
          <a:noFill/>
          <a:ln w="9525">
            <a:noFill/>
            <a:miter lim="800000"/>
            <a:headEnd/>
            <a:tailEnd/>
          </a:ln>
          <a:effectLst/>
        </p:spPr>
      </p:pic>
      <p:sp>
        <p:nvSpPr>
          <p:cNvPr id="6" name="Title 1"/>
          <p:cNvSpPr>
            <a:spLocks noGrp="1"/>
          </p:cNvSpPr>
          <p:nvPr>
            <p:ph type="title"/>
          </p:nvPr>
        </p:nvSpPr>
        <p:spPr>
          <a:xfrm>
            <a:off x="457200" y="357166"/>
            <a:ext cx="8229600" cy="928694"/>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71538" y="5857893"/>
            <a:ext cx="7072362" cy="285752"/>
          </a:xfrm>
        </p:spPr>
        <p:txBody>
          <a:bodyPr/>
          <a:lstStyle/>
          <a:p>
            <a:pPr algn="ctr"/>
            <a:r>
              <a:rPr lang="en-US" b="1" dirty="0" smtClean="0">
                <a:solidFill>
                  <a:srgbClr val="FF0000"/>
                </a:solidFill>
                <a:latin typeface="Arial" pitchFamily="34" charset="0"/>
                <a:cs typeface="Arial" pitchFamily="34" charset="0"/>
              </a:rPr>
              <a:t>MENGIKUTI PERTANDINGAN PENCAK SILAT</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357166"/>
            <a:ext cx="8229600" cy="1071570"/>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3074" name="Picture 2"/>
          <p:cNvPicPr>
            <a:picLocks noGrp="1" noChangeAspect="1" noChangeArrowheads="1"/>
          </p:cNvPicPr>
          <p:nvPr>
            <p:ph idx="1"/>
          </p:nvPr>
        </p:nvPicPr>
        <p:blipFill>
          <a:blip r:embed="rId2"/>
          <a:srcRect/>
          <a:stretch>
            <a:fillRect/>
          </a:stretch>
        </p:blipFill>
        <p:spPr bwMode="auto">
          <a:xfrm>
            <a:off x="642910" y="1500175"/>
            <a:ext cx="7858180" cy="428628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5786" y="5929331"/>
            <a:ext cx="7572428" cy="285752"/>
          </a:xfrm>
        </p:spPr>
        <p:txBody>
          <a:bodyPr/>
          <a:lstStyle/>
          <a:p>
            <a:pPr algn="ctr"/>
            <a:r>
              <a:rPr lang="en-US" b="1" dirty="0" smtClean="0">
                <a:solidFill>
                  <a:srgbClr val="FF0000"/>
                </a:solidFill>
                <a:latin typeface="Arial" pitchFamily="34" charset="0"/>
                <a:cs typeface="Arial" pitchFamily="34" charset="0"/>
              </a:rPr>
              <a:t>RANGKAIAN KEGIATAN LATIHAN DASAR KEPEMIMPINAN SISWA (LDKS) OLEH LANAL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10242" name="Picture 2"/>
          <p:cNvPicPr>
            <a:picLocks noGrp="1" noChangeAspect="1" noChangeArrowheads="1"/>
          </p:cNvPicPr>
          <p:nvPr>
            <p:ph idx="1"/>
          </p:nvPr>
        </p:nvPicPr>
        <p:blipFill>
          <a:blip r:embed="rId2"/>
          <a:srcRect/>
          <a:stretch>
            <a:fillRect/>
          </a:stretch>
        </p:blipFill>
        <p:spPr bwMode="auto">
          <a:xfrm>
            <a:off x="714348" y="1500175"/>
            <a:ext cx="7786742" cy="435771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5786" y="6072206"/>
            <a:ext cx="7500990" cy="285751"/>
          </a:xfrm>
        </p:spPr>
        <p:txBody>
          <a:bodyPr/>
          <a:lstStyle/>
          <a:p>
            <a:pPr algn="ctr"/>
            <a:r>
              <a:rPr lang="en-US" b="1" dirty="0" smtClean="0">
                <a:solidFill>
                  <a:srgbClr val="FF0000"/>
                </a:solidFill>
                <a:latin typeface="Arial" pitchFamily="34" charset="0"/>
                <a:cs typeface="Arial" pitchFamily="34" charset="0"/>
              </a:rPr>
              <a:t>SENI DRAMA TARI DAN MUSIK (SENDRATASIK)</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428604"/>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1026" name="Picture 2"/>
          <p:cNvPicPr>
            <a:picLocks noGrp="1" noChangeAspect="1" noChangeArrowheads="1"/>
          </p:cNvPicPr>
          <p:nvPr>
            <p:ph idx="1"/>
          </p:nvPr>
        </p:nvPicPr>
        <p:blipFill>
          <a:blip r:embed="rId2"/>
          <a:srcRect/>
          <a:stretch>
            <a:fillRect/>
          </a:stretch>
        </p:blipFill>
        <p:spPr bwMode="auto">
          <a:xfrm>
            <a:off x="714348" y="1500188"/>
            <a:ext cx="7786742" cy="457201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8662" y="5786454"/>
            <a:ext cx="7429552" cy="285752"/>
          </a:xfrm>
        </p:spPr>
        <p:txBody>
          <a:bodyPr/>
          <a:lstStyle/>
          <a:p>
            <a:pPr algn="ctr"/>
            <a:r>
              <a:rPr lang="en-US" b="1" dirty="0" smtClean="0">
                <a:solidFill>
                  <a:srgbClr val="FF0000"/>
                </a:solidFill>
                <a:latin typeface="Arial" pitchFamily="34" charset="0"/>
                <a:cs typeface="Arial" pitchFamily="34" charset="0"/>
              </a:rPr>
              <a:t>EKSKUL “HADROH”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704088"/>
            <a:ext cx="8229600" cy="93896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5122" name="Picture 2"/>
          <p:cNvPicPr>
            <a:picLocks noGrp="1" noChangeAspect="1" noChangeArrowheads="1"/>
          </p:cNvPicPr>
          <p:nvPr>
            <p:ph idx="1"/>
          </p:nvPr>
        </p:nvPicPr>
        <p:blipFill>
          <a:blip r:embed="rId2"/>
          <a:srcRect/>
          <a:stretch>
            <a:fillRect/>
          </a:stretch>
        </p:blipFill>
        <p:spPr bwMode="auto">
          <a:xfrm>
            <a:off x="642910" y="1714489"/>
            <a:ext cx="7858180" cy="392908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7224" y="5786454"/>
            <a:ext cx="7500990" cy="285752"/>
          </a:xfrm>
        </p:spPr>
        <p:txBody>
          <a:bodyPr/>
          <a:lstStyle/>
          <a:p>
            <a:pPr algn="ctr"/>
            <a:r>
              <a:rPr lang="en-US" b="1" dirty="0" smtClean="0">
                <a:solidFill>
                  <a:srgbClr val="FF0000"/>
                </a:solidFill>
                <a:latin typeface="Arial" pitchFamily="34" charset="0"/>
                <a:cs typeface="Arial" pitchFamily="34" charset="0"/>
              </a:rPr>
              <a:t>RANGKAIAN KEGIATAN “PEMILIHAN KETUA DAN WAKIL KETUA OSIS” MTs NEGERI KOTA TEGAL</a:t>
            </a:r>
            <a:endParaRPr lang="en-US" b="1" dirty="0">
              <a:solidFill>
                <a:srgbClr val="FF0000"/>
              </a:solidFill>
              <a:latin typeface="Arial" pitchFamily="34" charset="0"/>
              <a:cs typeface="Arial" pitchFamily="34" charset="0"/>
            </a:endParaRPr>
          </a:p>
        </p:txBody>
      </p:sp>
      <p:sp>
        <p:nvSpPr>
          <p:cNvPr id="5" name="Title 1"/>
          <p:cNvSpPr>
            <a:spLocks noGrp="1"/>
          </p:cNvSpPr>
          <p:nvPr>
            <p:ph type="title"/>
          </p:nvPr>
        </p:nvSpPr>
        <p:spPr>
          <a:xfrm>
            <a:off x="457200" y="500042"/>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6146" name="Picture 2"/>
          <p:cNvPicPr>
            <a:picLocks noGrp="1" noChangeAspect="1" noChangeArrowheads="1"/>
          </p:cNvPicPr>
          <p:nvPr>
            <p:ph idx="1"/>
          </p:nvPr>
        </p:nvPicPr>
        <p:blipFill>
          <a:blip r:embed="rId2"/>
          <a:srcRect/>
          <a:stretch>
            <a:fillRect/>
          </a:stretch>
        </p:blipFill>
        <p:spPr bwMode="auto">
          <a:xfrm>
            <a:off x="642910" y="1571625"/>
            <a:ext cx="7858180" cy="421482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85852" y="5786454"/>
            <a:ext cx="6643734" cy="285753"/>
          </a:xfrm>
        </p:spPr>
        <p:txBody>
          <a:bodyPr/>
          <a:lstStyle/>
          <a:p>
            <a:pPr algn="ctr"/>
            <a:r>
              <a:rPr lang="en-US" b="1" dirty="0" smtClean="0">
                <a:solidFill>
                  <a:srgbClr val="FF0000"/>
                </a:solidFill>
                <a:latin typeface="Arial" pitchFamily="34" charset="0"/>
                <a:cs typeface="Arial" pitchFamily="34" charset="0"/>
              </a:rPr>
              <a:t>EKSKUL “FUTSAL” MTs NEGERI KOTA TEGAL</a:t>
            </a:r>
            <a:endParaRPr lang="en-US" b="1" dirty="0">
              <a:solidFill>
                <a:srgbClr val="FF0000"/>
              </a:solidFill>
              <a:latin typeface="Arial" pitchFamily="34" charset="0"/>
              <a:cs typeface="Arial" pitchFamily="34" charset="0"/>
            </a:endParaRPr>
          </a:p>
        </p:txBody>
      </p:sp>
      <p:sp>
        <p:nvSpPr>
          <p:cNvPr id="6" name="Title 1"/>
          <p:cNvSpPr>
            <a:spLocks noGrp="1"/>
          </p:cNvSpPr>
          <p:nvPr>
            <p:ph type="title"/>
          </p:nvPr>
        </p:nvSpPr>
        <p:spPr>
          <a:xfrm>
            <a:off x="457200" y="357166"/>
            <a:ext cx="8229600" cy="1000132"/>
          </a:xfrm>
        </p:spPr>
        <p:txBody>
          <a:bodyPr>
            <a:normAutofit fontScale="90000"/>
          </a:bodyPr>
          <a:lstStyle/>
          <a:p>
            <a:pPr algn="ctr"/>
            <a:r>
              <a:rPr lang="en-US" b="1" dirty="0" smtClean="0">
                <a:solidFill>
                  <a:srgbClr val="002060"/>
                </a:solidFill>
              </a:rPr>
              <a:t>LENSA KEGIATAN SISWA</a:t>
            </a:r>
            <a:r>
              <a:rPr lang="en-US" dirty="0" smtClean="0"/>
              <a:t/>
            </a:r>
            <a:br>
              <a:rPr lang="en-US" dirty="0" smtClean="0"/>
            </a:br>
            <a:r>
              <a:rPr lang="en-US" sz="2700" b="1" dirty="0" smtClean="0">
                <a:solidFill>
                  <a:srgbClr val="FF0000"/>
                </a:solidFill>
              </a:rPr>
              <a:t>MTs NEGERI KOTA TEGAL</a:t>
            </a:r>
            <a:endParaRPr lang="en-US" sz="2700" dirty="0"/>
          </a:p>
        </p:txBody>
      </p:sp>
      <p:pic>
        <p:nvPicPr>
          <p:cNvPr id="9218" name="Picture 2"/>
          <p:cNvPicPr>
            <a:picLocks noGrp="1" noChangeAspect="1" noChangeArrowheads="1"/>
          </p:cNvPicPr>
          <p:nvPr>
            <p:ph idx="1"/>
          </p:nvPr>
        </p:nvPicPr>
        <p:blipFill>
          <a:blip r:embed="rId2"/>
          <a:srcRect/>
          <a:stretch>
            <a:fillRect/>
          </a:stretch>
        </p:blipFill>
        <p:spPr bwMode="auto">
          <a:xfrm>
            <a:off x="642910" y="1500174"/>
            <a:ext cx="7858180" cy="421484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572560" cy="1000132"/>
          </a:xfrm>
        </p:spPr>
        <p:txBody>
          <a:bodyPr>
            <a:noAutofit/>
          </a:bodyPr>
          <a:lstStyle/>
          <a:p>
            <a:pPr algn="ctr"/>
            <a:r>
              <a:rPr lang="en-US" sz="3000" b="1" dirty="0" err="1" smtClean="0">
                <a:solidFill>
                  <a:srgbClr val="002060"/>
                </a:solidFill>
                <a:latin typeface="Arial" pitchFamily="34" charset="0"/>
                <a:cs typeface="Arial" pitchFamily="34" charset="0"/>
              </a:rPr>
              <a:t>Diantara</a:t>
            </a:r>
            <a:r>
              <a:rPr lang="en-US" sz="3000" b="1" dirty="0" smtClean="0">
                <a:solidFill>
                  <a:srgbClr val="002060"/>
                </a:solidFill>
                <a:latin typeface="Arial" pitchFamily="34" charset="0"/>
                <a:cs typeface="Arial" pitchFamily="34" charset="0"/>
              </a:rPr>
              <a:t> </a:t>
            </a:r>
            <a:r>
              <a:rPr lang="en-US" sz="3000" b="1" dirty="0" err="1" smtClean="0">
                <a:solidFill>
                  <a:srgbClr val="002060"/>
                </a:solidFill>
                <a:latin typeface="Arial" pitchFamily="34" charset="0"/>
                <a:cs typeface="Arial" pitchFamily="34" charset="0"/>
              </a:rPr>
              <a:t>Untaian</a:t>
            </a:r>
            <a:r>
              <a:rPr lang="en-US" sz="3000" b="1" dirty="0" smtClean="0">
                <a:solidFill>
                  <a:srgbClr val="002060"/>
                </a:solidFill>
                <a:latin typeface="Arial" pitchFamily="34" charset="0"/>
                <a:cs typeface="Arial" pitchFamily="34" charset="0"/>
              </a:rPr>
              <a:t> </a:t>
            </a:r>
            <a:r>
              <a:rPr lang="en-US" sz="3000" b="1" dirty="0" err="1" smtClean="0">
                <a:solidFill>
                  <a:srgbClr val="002060"/>
                </a:solidFill>
                <a:latin typeface="Arial" pitchFamily="34" charset="0"/>
                <a:cs typeface="Arial" pitchFamily="34" charset="0"/>
              </a:rPr>
              <a:t>Kalimat</a:t>
            </a:r>
            <a:r>
              <a:rPr lang="en-US" sz="3000" b="1" dirty="0" smtClean="0">
                <a:solidFill>
                  <a:srgbClr val="002060"/>
                </a:solidFill>
                <a:latin typeface="Arial" pitchFamily="34" charset="0"/>
                <a:cs typeface="Arial" pitchFamily="34" charset="0"/>
              </a:rPr>
              <a:t> </a:t>
            </a:r>
            <a:r>
              <a:rPr lang="en-US" sz="3000" b="1" dirty="0" err="1" smtClean="0">
                <a:solidFill>
                  <a:srgbClr val="002060"/>
                </a:solidFill>
                <a:latin typeface="Arial" pitchFamily="34" charset="0"/>
                <a:cs typeface="Arial" pitchFamily="34" charset="0"/>
              </a:rPr>
              <a:t>Doa</a:t>
            </a:r>
            <a:r>
              <a:rPr lang="en-US" sz="3000" b="1" dirty="0" smtClean="0">
                <a:solidFill>
                  <a:srgbClr val="002060"/>
                </a:solidFill>
                <a:latin typeface="Arial" pitchFamily="34" charset="0"/>
                <a:cs typeface="Arial" pitchFamily="34" charset="0"/>
              </a:rPr>
              <a:t> </a:t>
            </a:r>
            <a:r>
              <a:rPr lang="en-US" sz="3000" b="1" dirty="0" err="1" smtClean="0">
                <a:solidFill>
                  <a:srgbClr val="002060"/>
                </a:solidFill>
                <a:latin typeface="Arial" pitchFamily="34" charset="0"/>
                <a:cs typeface="Arial" pitchFamily="34" charset="0"/>
              </a:rPr>
              <a:t>Seorang</a:t>
            </a:r>
            <a:r>
              <a:rPr lang="en-US" sz="3000" b="1" dirty="0" smtClean="0">
                <a:solidFill>
                  <a:srgbClr val="002060"/>
                </a:solidFill>
                <a:latin typeface="Arial" pitchFamily="34" charset="0"/>
                <a:cs typeface="Arial" pitchFamily="34" charset="0"/>
              </a:rPr>
              <a:t> Guru</a:t>
            </a:r>
            <a:r>
              <a:rPr lang="en-US" sz="4000" dirty="0" smtClean="0">
                <a:solidFill>
                  <a:srgbClr val="FF0000"/>
                </a:solidFill>
                <a:latin typeface="Monotype Corsiva" pitchFamily="66" charset="0"/>
              </a:rPr>
              <a:t> </a:t>
            </a:r>
            <a:br>
              <a:rPr lang="en-US" sz="4000" dirty="0" smtClean="0">
                <a:solidFill>
                  <a:srgbClr val="FF0000"/>
                </a:solidFill>
                <a:latin typeface="Monotype Corsiva" pitchFamily="66" charset="0"/>
              </a:rPr>
            </a:br>
            <a:r>
              <a:rPr lang="en-US" sz="3000" b="1" dirty="0" err="1" smtClean="0">
                <a:solidFill>
                  <a:srgbClr val="FF0000"/>
                </a:solidFill>
                <a:latin typeface="Arial" pitchFamily="34" charset="0"/>
                <a:cs typeface="Arial" pitchFamily="34" charset="0"/>
              </a:rPr>
              <a:t>Untuk</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Anak</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Didik</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Tercinta</a:t>
            </a:r>
            <a:endParaRPr lang="en-US" sz="30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642910" y="1428736"/>
            <a:ext cx="7786742" cy="4572032"/>
          </a:xfrm>
        </p:spPr>
        <p:txBody>
          <a:bodyPr>
            <a:normAutofit lnSpcReduction="10000"/>
          </a:bodyPr>
          <a:lstStyle/>
          <a:p>
            <a:pPr algn="ctr">
              <a:buNone/>
            </a:pPr>
            <a:r>
              <a:rPr lang="ar-SA" sz="4300" dirty="0" smtClean="0">
                <a:solidFill>
                  <a:srgbClr val="002060"/>
                </a:solidFill>
                <a:latin typeface="Traditional Arabic" pitchFamily="18" charset="-78"/>
                <a:cs typeface="Traditional Arabic" pitchFamily="18" charset="-78"/>
              </a:rPr>
              <a:t>اَللَّهُمَ اجْعَلْنَا وَ اَهْلَنَا وَ تَلَامِيْذَنَا مِنْ اَهْلِ الْعِلْمِ وَ اَهْلِ الْخَيْرِ وَ لَا تَجْعَلْنَا وَ اِيَّاهُمْ مِنْ اَهْلِ السُّوْءِ وَ اَهْلِ الضَّيْرِ وَ ارْزُقْنَا وَ اِيَّاهُمْ اِيْمَانًا كَامِلًا وَ لِسَانًا ذَاكِرًا وَ قَلْبًا خَاشِعًا وَ رِزْقًا وَاسِعًا وَ جَسَدًا صَاحِحًا وَ عَافِيَةً</a:t>
            </a:r>
            <a:endParaRPr lang="en-US" sz="4300" dirty="0" smtClean="0">
              <a:solidFill>
                <a:srgbClr val="002060"/>
              </a:solidFill>
              <a:latin typeface="Traditional Arabic" pitchFamily="18" charset="-78"/>
              <a:cs typeface="Traditional Arabic" pitchFamily="18" charset="-78"/>
            </a:endParaRPr>
          </a:p>
          <a:p>
            <a:pPr algn="ctr">
              <a:lnSpc>
                <a:spcPct val="110000"/>
              </a:lnSpc>
              <a:spcBef>
                <a:spcPts val="0"/>
              </a:spcBef>
              <a:buNone/>
            </a:pPr>
            <a:r>
              <a:rPr lang="en-US" sz="1700" b="1" i="1" dirty="0" err="1" smtClean="0">
                <a:solidFill>
                  <a:srgbClr val="00B050"/>
                </a:solidFill>
                <a:cs typeface="Traditional Arabic" pitchFamily="18" charset="-78"/>
              </a:rPr>
              <a:t>Ya</a:t>
            </a:r>
            <a:r>
              <a:rPr lang="en-US" sz="1700" b="1" i="1" dirty="0" smtClean="0">
                <a:solidFill>
                  <a:srgbClr val="00B050"/>
                </a:solidFill>
                <a:cs typeface="Traditional Arabic" pitchFamily="18" charset="-78"/>
              </a:rPr>
              <a:t> Allah </a:t>
            </a:r>
            <a:r>
              <a:rPr lang="en-US" sz="1700" b="1" i="1" dirty="0" err="1" smtClean="0">
                <a:solidFill>
                  <a:srgbClr val="00B050"/>
                </a:solidFill>
                <a:cs typeface="Traditional Arabic" pitchFamily="18" charset="-78"/>
              </a:rPr>
              <a:t>Ya</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Tuhan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Jadikanlah</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keluarga</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anak</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didik</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termasuk</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golongan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ahli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ilmu</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ahli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beramal</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kebaikan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janganlah</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Engkau</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jadikan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orang-orang</a:t>
            </a:r>
            <a:r>
              <a:rPr lang="en-US" sz="1700" b="1" i="1" dirty="0" smtClean="0">
                <a:solidFill>
                  <a:srgbClr val="00B050"/>
                </a:solidFill>
                <a:cs typeface="Traditional Arabic" pitchFamily="18" charset="-78"/>
              </a:rPr>
              <a:t> yang </a:t>
            </a:r>
            <a:r>
              <a:rPr lang="en-US" sz="1700" b="1" i="1" dirty="0" err="1" smtClean="0">
                <a:solidFill>
                  <a:srgbClr val="00B050"/>
                </a:solidFill>
                <a:cs typeface="Traditional Arabic" pitchFamily="18" charset="-78"/>
              </a:rPr>
              <a:t>ahli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berbuat</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kejahatan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kerusakan</a:t>
            </a:r>
            <a:r>
              <a:rPr lang="en-US" sz="1700" b="1" i="1" dirty="0" smtClean="0">
                <a:solidFill>
                  <a:srgbClr val="00B050"/>
                </a:solidFill>
                <a:cs typeface="Traditional Arabic" pitchFamily="18" charset="-78"/>
              </a:rPr>
              <a:t>. </a:t>
            </a:r>
          </a:p>
          <a:p>
            <a:pPr algn="ctr">
              <a:lnSpc>
                <a:spcPct val="110000"/>
              </a:lnSpc>
              <a:spcBef>
                <a:spcPts val="0"/>
              </a:spcBef>
              <a:buNone/>
            </a:pPr>
            <a:r>
              <a:rPr lang="en-US" sz="1700" b="1" i="1" dirty="0" err="1" smtClean="0">
                <a:solidFill>
                  <a:srgbClr val="00B050"/>
                </a:solidFill>
                <a:cs typeface="Traditional Arabic" pitchFamily="18" charset="-78"/>
              </a:rPr>
              <a:t>Ya</a:t>
            </a:r>
            <a:r>
              <a:rPr lang="en-US" sz="1700" b="1" i="1" dirty="0" smtClean="0">
                <a:solidFill>
                  <a:srgbClr val="00B050"/>
                </a:solidFill>
                <a:cs typeface="Traditional Arabic" pitchFamily="18" charset="-78"/>
              </a:rPr>
              <a:t> Allah… </a:t>
            </a:r>
            <a:r>
              <a:rPr lang="en-US" sz="1700" b="1" i="1" dirty="0" err="1" smtClean="0">
                <a:solidFill>
                  <a:srgbClr val="00B050"/>
                </a:solidFill>
                <a:cs typeface="Traditional Arabic" pitchFamily="18" charset="-78"/>
              </a:rPr>
              <a:t>Anugerahkanlah</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kepada</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keluarga</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anak</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didik</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kami</a:t>
            </a:r>
            <a:r>
              <a:rPr lang="en-US" sz="1700" b="1" i="1" dirty="0" smtClean="0">
                <a:solidFill>
                  <a:srgbClr val="00B050"/>
                </a:solidFill>
                <a:cs typeface="Traditional Arabic" pitchFamily="18" charset="-78"/>
              </a:rPr>
              <a:t> </a:t>
            </a:r>
          </a:p>
          <a:p>
            <a:pPr algn="ctr">
              <a:lnSpc>
                <a:spcPct val="110000"/>
              </a:lnSpc>
              <a:spcBef>
                <a:spcPts val="0"/>
              </a:spcBef>
              <a:buNone/>
            </a:pPr>
            <a:r>
              <a:rPr lang="en-US" sz="1700" b="1" i="1" dirty="0" err="1" smtClean="0">
                <a:solidFill>
                  <a:srgbClr val="00B050"/>
                </a:solidFill>
                <a:cs typeface="Traditional Arabic" pitchFamily="18" charset="-78"/>
              </a:rPr>
              <a:t>iman</a:t>
            </a:r>
            <a:r>
              <a:rPr lang="en-US" sz="1700" b="1" i="1" dirty="0" smtClean="0">
                <a:solidFill>
                  <a:srgbClr val="00B050"/>
                </a:solidFill>
                <a:cs typeface="Traditional Arabic" pitchFamily="18" charset="-78"/>
              </a:rPr>
              <a:t> yang </a:t>
            </a:r>
            <a:r>
              <a:rPr lang="en-US" sz="1700" b="1" i="1" dirty="0" err="1" smtClean="0">
                <a:solidFill>
                  <a:srgbClr val="00B050"/>
                </a:solidFill>
                <a:cs typeface="Traditional Arabic" pitchFamily="18" charset="-78"/>
              </a:rPr>
              <a:t>sempurna</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hati</a:t>
            </a:r>
            <a:r>
              <a:rPr lang="en-US" sz="1700" b="1" i="1" dirty="0" smtClean="0">
                <a:solidFill>
                  <a:srgbClr val="00B050"/>
                </a:solidFill>
                <a:cs typeface="Traditional Arabic" pitchFamily="18" charset="-78"/>
              </a:rPr>
              <a:t> yang </a:t>
            </a:r>
            <a:r>
              <a:rPr lang="en-US" sz="1700" b="1" i="1" dirty="0" err="1" smtClean="0">
                <a:solidFill>
                  <a:srgbClr val="00B050"/>
                </a:solidFill>
                <a:cs typeface="Traditional Arabic" pitchFamily="18" charset="-78"/>
              </a:rPr>
              <a:t>tenang</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rejeki</a:t>
            </a:r>
            <a:r>
              <a:rPr lang="en-US" sz="1700" b="1" i="1" dirty="0" smtClean="0">
                <a:solidFill>
                  <a:srgbClr val="00B050"/>
                </a:solidFill>
                <a:cs typeface="Traditional Arabic" pitchFamily="18" charset="-78"/>
              </a:rPr>
              <a:t> yang </a:t>
            </a:r>
            <a:r>
              <a:rPr lang="en-US" sz="1700" b="1" i="1" dirty="0" err="1" smtClean="0">
                <a:solidFill>
                  <a:srgbClr val="00B050"/>
                </a:solidFill>
                <a:cs typeface="Traditional Arabic" pitchFamily="18" charset="-78"/>
              </a:rPr>
              <a:t>lapang</a:t>
            </a:r>
            <a:r>
              <a:rPr lang="en-US" sz="1700" b="1" i="1" dirty="0" smtClean="0">
                <a:solidFill>
                  <a:srgbClr val="00B050"/>
                </a:solidFill>
                <a:cs typeface="Traditional Arabic" pitchFamily="18" charset="-78"/>
              </a:rPr>
              <a:t>, </a:t>
            </a:r>
          </a:p>
          <a:p>
            <a:pPr algn="ctr">
              <a:lnSpc>
                <a:spcPct val="110000"/>
              </a:lnSpc>
              <a:spcBef>
                <a:spcPts val="0"/>
              </a:spcBef>
              <a:buNone/>
            </a:pP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tubuh</a:t>
            </a:r>
            <a:r>
              <a:rPr lang="en-US" sz="1700" b="1" i="1" dirty="0" smtClean="0">
                <a:solidFill>
                  <a:srgbClr val="00B050"/>
                </a:solidFill>
                <a:cs typeface="Traditional Arabic" pitchFamily="18" charset="-78"/>
              </a:rPr>
              <a:t> yang </a:t>
            </a:r>
            <a:r>
              <a:rPr lang="en-US" sz="1700" b="1" i="1" dirty="0" err="1" smtClean="0">
                <a:solidFill>
                  <a:srgbClr val="00B050"/>
                </a:solidFill>
                <a:cs typeface="Traditional Arabic" pitchFamily="18" charset="-78"/>
              </a:rPr>
              <a:t>sehat</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dan</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kuat</a:t>
            </a:r>
            <a:r>
              <a:rPr lang="en-US" sz="1700" b="1" i="1" dirty="0" smtClean="0">
                <a:solidFill>
                  <a:srgbClr val="00B050"/>
                </a:solidFill>
                <a:cs typeface="Traditional Arabic" pitchFamily="18" charset="-78"/>
              </a:rPr>
              <a:t>. </a:t>
            </a:r>
            <a:r>
              <a:rPr lang="en-US" sz="1700" b="1" i="1" dirty="0" err="1" smtClean="0">
                <a:solidFill>
                  <a:srgbClr val="00B050"/>
                </a:solidFill>
                <a:cs typeface="Traditional Arabic" pitchFamily="18" charset="-78"/>
              </a:rPr>
              <a:t>Amin</a:t>
            </a:r>
            <a:r>
              <a:rPr lang="en-US" sz="1700" b="1" i="1" dirty="0" smtClean="0">
                <a:solidFill>
                  <a:srgbClr val="00B050"/>
                </a:solidFill>
                <a:cs typeface="Traditional Arabic" pitchFamily="18" charset="-78"/>
              </a:rPr>
              <a:t>…</a:t>
            </a:r>
            <a:r>
              <a:rPr lang="en-US" sz="1700" dirty="0" smtClean="0">
                <a:solidFill>
                  <a:srgbClr val="00B050"/>
                </a:solidFill>
                <a:latin typeface="Monotype Corsiva" pitchFamily="66" charset="0"/>
                <a:cs typeface="Traditional Arabic" pitchFamily="18" charset="-78"/>
              </a:rPr>
              <a:t> </a:t>
            </a:r>
          </a:p>
        </p:txBody>
      </p:sp>
      <p:sp>
        <p:nvSpPr>
          <p:cNvPr id="4" name="Date Placeholder 3"/>
          <p:cNvSpPr>
            <a:spLocks noGrp="1"/>
          </p:cNvSpPr>
          <p:nvPr>
            <p:ph type="dt" sz="half" idx="10"/>
          </p:nvPr>
        </p:nvSpPr>
        <p:spPr>
          <a:xfrm>
            <a:off x="785786" y="6000769"/>
            <a:ext cx="4000528"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4348" y="6215083"/>
            <a:ext cx="7358114"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
        <p:nvSpPr>
          <p:cNvPr id="3" name="Title 1"/>
          <p:cNvSpPr txBox="1">
            <a:spLocks/>
          </p:cNvSpPr>
          <p:nvPr/>
        </p:nvSpPr>
        <p:spPr>
          <a:xfrm>
            <a:off x="714348" y="214290"/>
            <a:ext cx="7858180" cy="857256"/>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200" b="1" i="0" u="none" strike="noStrike" kern="1200" cap="none" spc="0" normalizeH="0" baseline="0" noProof="0" dirty="0" smtClean="0">
                <a:ln>
                  <a:noFill/>
                </a:ln>
                <a:solidFill>
                  <a:srgbClr val="FF0000"/>
                </a:solidFill>
                <a:effectLst/>
                <a:uLnTx/>
                <a:uFillTx/>
                <a:latin typeface="+mj-lt"/>
                <a:ea typeface="+mj-ea"/>
                <a:cs typeface="+mj-cs"/>
              </a:rPr>
              <a:t>PENERIMAAN PESERTA DIDIK BARU</a:t>
            </a:r>
            <a:r>
              <a:rPr kumimoji="0" lang="en-US" sz="7100" b="1" i="0" u="none" strike="noStrike" kern="1200" cap="none" spc="0" normalizeH="0" baseline="0" noProof="0" dirty="0" smtClean="0">
                <a:ln>
                  <a:noFill/>
                </a:ln>
                <a:solidFill>
                  <a:srgbClr val="002060"/>
                </a:solidFill>
                <a:effectLst/>
                <a:uLnTx/>
                <a:uFillTx/>
                <a:latin typeface="+mj-lt"/>
                <a:ea typeface="+mj-ea"/>
                <a:cs typeface="+mj-cs"/>
              </a:rPr>
              <a:t> </a:t>
            </a:r>
            <a:r>
              <a:rPr kumimoji="0" lang="en-US" sz="13300" b="1" i="0" u="none" strike="noStrike" kern="1200" cap="none" spc="0" normalizeH="0" baseline="0" noProof="0" dirty="0" smtClean="0">
                <a:ln>
                  <a:noFill/>
                </a:ln>
                <a:solidFill>
                  <a:srgbClr val="7030A0"/>
                </a:solidFill>
                <a:effectLst/>
                <a:uLnTx/>
                <a:uFillTx/>
                <a:latin typeface="+mj-lt"/>
                <a:ea typeface="+mj-ea"/>
                <a:cs typeface="+mj-cs"/>
              </a:rPr>
              <a:t>(PPDB)</a:t>
            </a:r>
            <a:r>
              <a:rPr kumimoji="0" lang="en-US" sz="4400" b="1" i="0" u="none" strike="noStrike" kern="1200" cap="none" spc="0" normalizeH="0" baseline="0" noProof="0" dirty="0" smtClean="0">
                <a:ln>
                  <a:noFill/>
                </a:ln>
                <a:solidFill>
                  <a:srgbClr val="002060"/>
                </a:solidFill>
                <a:effectLst/>
                <a:uLnTx/>
                <a:uFillTx/>
                <a:latin typeface="+mj-lt"/>
                <a:ea typeface="+mj-ea"/>
                <a:cs typeface="+mj-cs"/>
              </a:rPr>
              <a:t> </a:t>
            </a:r>
            <a:r>
              <a:rPr kumimoji="0" lang="id-ID" sz="5000" b="0" i="0" u="none" strike="noStrike" kern="1200" cap="none" spc="0" normalizeH="0" baseline="0" noProof="0" dirty="0" smtClean="0">
                <a:ln>
                  <a:noFill/>
                </a:ln>
                <a:solidFill>
                  <a:schemeClr val="tx2"/>
                </a:solidFill>
                <a:effectLst/>
                <a:uLnTx/>
                <a:uFillTx/>
                <a:latin typeface="+mj-lt"/>
                <a:ea typeface="+mj-ea"/>
                <a:cs typeface="+mj-cs"/>
              </a:rPr>
              <a:t/>
            </a:r>
            <a:br>
              <a:rPr kumimoji="0" lang="id-ID" sz="5000" b="0" i="0" u="none" strike="noStrike" kern="1200" cap="none" spc="0" normalizeH="0" baseline="0" noProof="0" dirty="0" smtClean="0">
                <a:ln>
                  <a:noFill/>
                </a:ln>
                <a:solidFill>
                  <a:schemeClr val="tx2"/>
                </a:solidFill>
                <a:effectLst/>
                <a:uLnTx/>
                <a:uFillTx/>
                <a:latin typeface="+mj-lt"/>
                <a:ea typeface="+mj-ea"/>
                <a:cs typeface="+mj-cs"/>
              </a:rPr>
            </a:br>
            <a:r>
              <a:rPr kumimoji="0" lang="id-ID" sz="9600" b="1" i="0" u="none" strike="noStrike" kern="1200" cap="none" spc="0" normalizeH="0" baseline="0" noProof="0" dirty="0" smtClean="0">
                <a:ln>
                  <a:noFill/>
                </a:ln>
                <a:solidFill>
                  <a:srgbClr val="002060"/>
                </a:solidFill>
                <a:effectLst/>
                <a:uLnTx/>
                <a:uFillTx/>
                <a:latin typeface="+mj-lt"/>
                <a:ea typeface="+mj-ea"/>
                <a:cs typeface="+mj-cs"/>
              </a:rPr>
              <a:t>MTs NEGERI KOTA TEGAL</a:t>
            </a:r>
            <a:r>
              <a:rPr kumimoji="0" lang="en-US" sz="2800" b="1" i="0" u="none" strike="noStrike" kern="1200" cap="none" spc="0" normalizeH="0" baseline="0" noProof="0" dirty="0" smtClean="0">
                <a:ln>
                  <a:noFill/>
                </a:ln>
                <a:solidFill>
                  <a:srgbClr val="FF0000"/>
                </a:solidFill>
                <a:effectLst/>
                <a:uLnTx/>
                <a:uFillTx/>
                <a:latin typeface="+mj-lt"/>
                <a:ea typeface="+mj-ea"/>
                <a:cs typeface="+mj-cs"/>
              </a:rPr>
              <a:t/>
            </a:r>
            <a:br>
              <a:rPr kumimoji="0" lang="en-US" sz="2800" b="1" i="0" u="none" strike="noStrike" kern="1200" cap="none" spc="0" normalizeH="0" baseline="0" noProof="0" dirty="0" smtClean="0">
                <a:ln>
                  <a:noFill/>
                </a:ln>
                <a:solidFill>
                  <a:srgbClr val="FF0000"/>
                </a:solidFill>
                <a:effectLst/>
                <a:uLnTx/>
                <a:uFillTx/>
                <a:latin typeface="+mj-lt"/>
                <a:ea typeface="+mj-ea"/>
                <a:cs typeface="+mj-cs"/>
              </a:rPr>
            </a:br>
            <a:endParaRPr kumimoji="0" lang="id-ID"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428596" y="1000108"/>
            <a:ext cx="8358246" cy="5214974"/>
          </a:xfrm>
          <a:prstGeom prst="rect">
            <a:avLst/>
          </a:prstGeom>
        </p:spPr>
        <p:txBody>
          <a:bodyPr>
            <a:normAutofit fontScale="25000" lnSpcReduction="20000"/>
          </a:bodyPr>
          <a:lstStyle/>
          <a:p>
            <a:pPr marL="1143000" marR="0" lvl="0" indent="-1143000" algn="l" defTabSz="914400" rtl="0" eaLnBrk="1" fontAlgn="auto" latinLnBrk="0" hangingPunct="1">
              <a:lnSpc>
                <a:spcPct val="100000"/>
              </a:lnSpc>
              <a:spcBef>
                <a:spcPct val="20000"/>
              </a:spcBef>
              <a:spcAft>
                <a:spcPts val="0"/>
              </a:spcAft>
              <a:buClr>
                <a:schemeClr val="accent3"/>
              </a:buClr>
              <a:buSzPct val="95000"/>
              <a:tabLst/>
              <a:defRPr/>
            </a:pPr>
            <a:r>
              <a:rPr lang="en-US" sz="7200" b="1" dirty="0" smtClean="0">
                <a:solidFill>
                  <a:srgbClr val="FF0000"/>
                </a:solidFill>
                <a:latin typeface="+mj-lt"/>
                <a:cs typeface="Arial" pitchFamily="34" charset="0"/>
              </a:rPr>
              <a:t>A. WAKTU PENDAFTARAN:</a:t>
            </a:r>
          </a:p>
          <a:p>
            <a:pPr marL="1143000" marR="0" lvl="0" indent="-1143000" algn="l" defTabSz="914400" rtl="0" eaLnBrk="1" fontAlgn="auto" latinLnBrk="0" hangingPunct="1">
              <a:lnSpc>
                <a:spcPct val="100000"/>
              </a:lnSpc>
              <a:spcBef>
                <a:spcPct val="20000"/>
              </a:spcBef>
              <a:spcAft>
                <a:spcPts val="0"/>
              </a:spcAft>
              <a:buClr>
                <a:schemeClr val="accent3"/>
              </a:buClr>
              <a:buSzPct val="95000"/>
              <a:tabLst/>
              <a:defRPr/>
            </a:pPr>
            <a:r>
              <a:rPr lang="en-US" sz="7200" b="1" dirty="0" smtClean="0">
                <a:solidFill>
                  <a:srgbClr val="FF0000"/>
                </a:solidFill>
                <a:latin typeface="+mj-lt"/>
                <a:cs typeface="Arial" pitchFamily="34" charset="0"/>
              </a:rPr>
              <a:t>     </a:t>
            </a:r>
            <a:r>
              <a:rPr lang="en-US" sz="6400" b="1" dirty="0" err="1" smtClean="0">
                <a:latin typeface="+mj-lt"/>
                <a:cs typeface="Arial" pitchFamily="34" charset="0"/>
              </a:rPr>
              <a:t>Mulai</a:t>
            </a:r>
            <a:r>
              <a:rPr lang="en-US" sz="6400" b="1" dirty="0" smtClean="0">
                <a:latin typeface="+mj-lt"/>
                <a:cs typeface="Arial" pitchFamily="34" charset="0"/>
              </a:rPr>
              <a:t> </a:t>
            </a:r>
            <a:r>
              <a:rPr lang="en-US" sz="6400" b="1" dirty="0" err="1" smtClean="0">
                <a:latin typeface="+mj-lt"/>
                <a:cs typeface="Arial" pitchFamily="34" charset="0"/>
              </a:rPr>
              <a:t>bulan</a:t>
            </a:r>
            <a:r>
              <a:rPr lang="en-US" sz="6400" b="1" dirty="0" smtClean="0">
                <a:latin typeface="+mj-lt"/>
                <a:cs typeface="Arial" pitchFamily="34" charset="0"/>
              </a:rPr>
              <a:t> </a:t>
            </a:r>
            <a:r>
              <a:rPr lang="en-US" sz="6400" b="1" dirty="0" err="1" smtClean="0">
                <a:latin typeface="+mj-lt"/>
                <a:cs typeface="Arial" pitchFamily="34" charset="0"/>
              </a:rPr>
              <a:t>Maret</a:t>
            </a:r>
            <a:r>
              <a:rPr lang="en-US" sz="6400" b="1" dirty="0" smtClean="0">
                <a:latin typeface="+mj-lt"/>
                <a:cs typeface="Arial" pitchFamily="34" charset="0"/>
              </a:rPr>
              <a:t> </a:t>
            </a:r>
            <a:r>
              <a:rPr lang="en-US" sz="6400" b="1" dirty="0" err="1" smtClean="0">
                <a:latin typeface="+mj-lt"/>
                <a:cs typeface="Arial" pitchFamily="34" charset="0"/>
              </a:rPr>
              <a:t>s.d</a:t>
            </a:r>
            <a:r>
              <a:rPr lang="en-US" sz="6400" b="1" dirty="0" smtClean="0">
                <a:latin typeface="+mj-lt"/>
                <a:cs typeface="Arial" pitchFamily="34" charset="0"/>
              </a:rPr>
              <a:t>. </a:t>
            </a:r>
            <a:r>
              <a:rPr lang="en-US" sz="6400" b="1" dirty="0" err="1" smtClean="0">
                <a:latin typeface="+mj-lt"/>
                <a:cs typeface="Arial" pitchFamily="34" charset="0"/>
              </a:rPr>
              <a:t>Juli</a:t>
            </a:r>
            <a:r>
              <a:rPr lang="en-US" sz="6400" b="1" dirty="0" smtClean="0">
                <a:latin typeface="+mj-lt"/>
                <a:cs typeface="Arial" pitchFamily="34" charset="0"/>
              </a:rPr>
              <a:t> </a:t>
            </a:r>
            <a:r>
              <a:rPr lang="en-US" sz="6400" b="1" dirty="0" smtClean="0">
                <a:latin typeface="+mj-lt"/>
                <a:cs typeface="Arial" pitchFamily="34" charset="0"/>
              </a:rPr>
              <a:t>2020</a:t>
            </a:r>
            <a:endParaRPr lang="en-US" sz="6400" b="1" dirty="0" smtClean="0">
              <a:latin typeface="+mj-lt"/>
              <a:cs typeface="Arial" pitchFamily="34" charset="0"/>
            </a:endParaRPr>
          </a:p>
          <a:p>
            <a:pPr marL="1143000" marR="0" lvl="0" indent="-1143000" algn="l" defTabSz="914400" rtl="0" eaLnBrk="1" fontAlgn="auto" latinLnBrk="0" hangingPunct="1">
              <a:lnSpc>
                <a:spcPct val="100000"/>
              </a:lnSpc>
              <a:spcBef>
                <a:spcPct val="20000"/>
              </a:spcBef>
              <a:spcAft>
                <a:spcPts val="0"/>
              </a:spcAft>
              <a:buClr>
                <a:schemeClr val="accent3"/>
              </a:buClr>
              <a:buSzPct val="95000"/>
              <a:tabLst/>
              <a:defRPr/>
            </a:pPr>
            <a:r>
              <a:rPr lang="en-US" sz="6400" b="1" dirty="0" smtClean="0">
                <a:latin typeface="+mj-lt"/>
                <a:cs typeface="Arial" pitchFamily="34" charset="0"/>
              </a:rPr>
              <a:t>      </a:t>
            </a:r>
            <a:r>
              <a:rPr lang="en-US" sz="6400" b="1" dirty="0" err="1" smtClean="0">
                <a:solidFill>
                  <a:srgbClr val="0070C0"/>
                </a:solidFill>
                <a:latin typeface="+mj-lt"/>
                <a:cs typeface="Arial" pitchFamily="34" charset="0"/>
              </a:rPr>
              <a:t>Tanpa</a:t>
            </a:r>
            <a:r>
              <a:rPr lang="en-US" sz="6400" b="1" dirty="0" smtClean="0">
                <a:solidFill>
                  <a:srgbClr val="0070C0"/>
                </a:solidFill>
                <a:latin typeface="+mj-lt"/>
                <a:cs typeface="Arial" pitchFamily="34" charset="0"/>
              </a:rPr>
              <a:t> ZONASI</a:t>
            </a:r>
            <a:r>
              <a:rPr lang="en-US" sz="6400" b="1" dirty="0" smtClean="0">
                <a:latin typeface="+mj-lt"/>
                <a:cs typeface="Arial" pitchFamily="34" charset="0"/>
              </a:rPr>
              <a:t> </a:t>
            </a:r>
            <a:r>
              <a:rPr lang="en-US" sz="6400" b="1" dirty="0" smtClean="0">
                <a:solidFill>
                  <a:srgbClr val="002060"/>
                </a:solidFill>
                <a:latin typeface="+mj-lt"/>
                <a:cs typeface="Arial" pitchFamily="34" charset="0"/>
              </a:rPr>
              <a:t>(</a:t>
            </a:r>
            <a:r>
              <a:rPr lang="en-US" sz="6400" b="1" dirty="0" err="1" smtClean="0">
                <a:solidFill>
                  <a:srgbClr val="002060"/>
                </a:solidFill>
                <a:latin typeface="+mj-lt"/>
                <a:cs typeface="Arial" pitchFamily="34" charset="0"/>
              </a:rPr>
              <a:t>dari</a:t>
            </a:r>
            <a:r>
              <a:rPr lang="en-US" sz="6400" b="1" dirty="0" smtClean="0">
                <a:solidFill>
                  <a:srgbClr val="002060"/>
                </a:solidFill>
                <a:latin typeface="+mj-lt"/>
                <a:cs typeface="Arial" pitchFamily="34" charset="0"/>
              </a:rPr>
              <a:t> </a:t>
            </a:r>
            <a:r>
              <a:rPr lang="en-US" sz="6400" b="1" dirty="0" err="1" smtClean="0">
                <a:solidFill>
                  <a:srgbClr val="002060"/>
                </a:solidFill>
                <a:latin typeface="+mj-lt"/>
                <a:cs typeface="Arial" pitchFamily="34" charset="0"/>
              </a:rPr>
              <a:t>daerah</a:t>
            </a:r>
            <a:r>
              <a:rPr lang="en-US" sz="6400" b="1" dirty="0" smtClean="0">
                <a:solidFill>
                  <a:srgbClr val="002060"/>
                </a:solidFill>
                <a:latin typeface="+mj-lt"/>
                <a:cs typeface="Arial" pitchFamily="34" charset="0"/>
              </a:rPr>
              <a:t> </a:t>
            </a:r>
            <a:r>
              <a:rPr lang="en-US" sz="6400" b="1" dirty="0" err="1" smtClean="0">
                <a:solidFill>
                  <a:srgbClr val="002060"/>
                </a:solidFill>
                <a:latin typeface="+mj-lt"/>
                <a:cs typeface="Arial" pitchFamily="34" charset="0"/>
              </a:rPr>
              <a:t>manapun</a:t>
            </a:r>
            <a:r>
              <a:rPr lang="en-US" sz="6400" b="1" dirty="0" smtClean="0">
                <a:solidFill>
                  <a:srgbClr val="002060"/>
                </a:solidFill>
                <a:latin typeface="+mj-lt"/>
                <a:cs typeface="Arial" pitchFamily="34" charset="0"/>
              </a:rPr>
              <a:t> </a:t>
            </a:r>
            <a:r>
              <a:rPr lang="en-US" sz="6400" b="1" dirty="0" err="1" smtClean="0">
                <a:solidFill>
                  <a:srgbClr val="002060"/>
                </a:solidFill>
                <a:latin typeface="+mj-lt"/>
                <a:cs typeface="Arial" pitchFamily="34" charset="0"/>
              </a:rPr>
              <a:t>bisa</a:t>
            </a:r>
            <a:r>
              <a:rPr lang="en-US" sz="6400" b="1" dirty="0" smtClean="0">
                <a:solidFill>
                  <a:srgbClr val="002060"/>
                </a:solidFill>
                <a:latin typeface="+mj-lt"/>
                <a:cs typeface="Arial" pitchFamily="34" charset="0"/>
              </a:rPr>
              <a:t> </a:t>
            </a:r>
            <a:r>
              <a:rPr lang="en-US" sz="6400" b="1" dirty="0" err="1" smtClean="0">
                <a:solidFill>
                  <a:srgbClr val="002060"/>
                </a:solidFill>
                <a:latin typeface="+mj-lt"/>
                <a:cs typeface="Arial" pitchFamily="34" charset="0"/>
              </a:rPr>
              <a:t>mendaftar</a:t>
            </a:r>
            <a:r>
              <a:rPr lang="en-US" sz="6400" b="1" dirty="0" smtClean="0">
                <a:solidFill>
                  <a:srgbClr val="002060"/>
                </a:solidFill>
                <a:latin typeface="+mj-lt"/>
                <a:cs typeface="Arial" pitchFamily="34" charset="0"/>
              </a:rPr>
              <a:t> </a:t>
            </a:r>
            <a:r>
              <a:rPr lang="en-US" sz="6400" b="1" dirty="0" err="1" smtClean="0">
                <a:solidFill>
                  <a:srgbClr val="002060"/>
                </a:solidFill>
                <a:latin typeface="+mj-lt"/>
                <a:cs typeface="Arial" pitchFamily="34" charset="0"/>
              </a:rPr>
              <a:t>di</a:t>
            </a:r>
            <a:r>
              <a:rPr lang="en-US" sz="6400" b="1" dirty="0" smtClean="0">
                <a:solidFill>
                  <a:srgbClr val="002060"/>
                </a:solidFill>
                <a:latin typeface="+mj-lt"/>
                <a:cs typeface="Arial" pitchFamily="34" charset="0"/>
              </a:rPr>
              <a:t> MTs </a:t>
            </a:r>
            <a:r>
              <a:rPr lang="en-US" sz="6400" b="1" dirty="0" err="1" smtClean="0">
                <a:solidFill>
                  <a:srgbClr val="002060"/>
                </a:solidFill>
                <a:latin typeface="+mj-lt"/>
                <a:cs typeface="Arial" pitchFamily="34" charset="0"/>
              </a:rPr>
              <a:t>Negeri</a:t>
            </a:r>
            <a:r>
              <a:rPr lang="en-US" sz="6400" b="1" dirty="0" smtClean="0">
                <a:solidFill>
                  <a:srgbClr val="002060"/>
                </a:solidFill>
                <a:latin typeface="+mj-lt"/>
                <a:cs typeface="Arial" pitchFamily="34" charset="0"/>
              </a:rPr>
              <a:t> Kota </a:t>
            </a:r>
            <a:r>
              <a:rPr lang="en-US" sz="6400" b="1" dirty="0" err="1" smtClean="0">
                <a:solidFill>
                  <a:srgbClr val="002060"/>
                </a:solidFill>
                <a:latin typeface="+mj-lt"/>
                <a:cs typeface="Arial" pitchFamily="34" charset="0"/>
              </a:rPr>
              <a:t>Tegal</a:t>
            </a:r>
            <a:r>
              <a:rPr lang="en-US" sz="6400" b="1" dirty="0" smtClean="0">
                <a:solidFill>
                  <a:srgbClr val="002060"/>
                </a:solidFill>
                <a:latin typeface="+mj-lt"/>
                <a:cs typeface="Arial" pitchFamily="34" charset="0"/>
              </a:rPr>
              <a:t>).</a:t>
            </a:r>
            <a:r>
              <a:rPr lang="en-US" sz="6400" b="1" dirty="0" smtClean="0">
                <a:latin typeface="+mj-lt"/>
                <a:cs typeface="Arial" pitchFamily="34" charset="0"/>
              </a:rPr>
              <a:t> </a:t>
            </a:r>
            <a:endParaRPr lang="en-US" sz="6400" b="1" dirty="0" smtClean="0">
              <a:solidFill>
                <a:srgbClr val="FF0000"/>
              </a:solidFill>
              <a:latin typeface="+mj-lt"/>
              <a:cs typeface="Arial" pitchFamily="34" charset="0"/>
            </a:endParaRPr>
          </a:p>
          <a:p>
            <a:pPr marL="1143000" marR="0" lvl="0" indent="-114300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1143000" marR="0" lvl="0" indent="-1143000" algn="l" defTabSz="914400" rtl="0" eaLnBrk="1" fontAlgn="auto" latinLnBrk="0" hangingPunct="1">
              <a:lnSpc>
                <a:spcPct val="100000"/>
              </a:lnSpc>
              <a:spcBef>
                <a:spcPct val="20000"/>
              </a:spcBef>
              <a:spcAft>
                <a:spcPts val="0"/>
              </a:spcAft>
              <a:buClr>
                <a:schemeClr val="accent3"/>
              </a:buClr>
              <a:buSzPct val="95000"/>
              <a:tabLst/>
              <a:defRPr/>
            </a:pPr>
            <a:r>
              <a:rPr lang="en-US" sz="7200" b="1" dirty="0" smtClean="0">
                <a:solidFill>
                  <a:srgbClr val="FF0000"/>
                </a:solidFill>
                <a:latin typeface="+mj-lt"/>
                <a:cs typeface="Arial" pitchFamily="34" charset="0"/>
              </a:rPr>
              <a:t>B. PERSYARATAN:</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endParaRPr kumimoji="0" lang="id-ID" sz="72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7200" b="1" dirty="0" smtClean="0">
                <a:latin typeface="+mj-lt"/>
                <a:cs typeface="Arial" pitchFamily="34" charset="0"/>
              </a:rPr>
              <a:t>    </a:t>
            </a:r>
            <a:r>
              <a:rPr lang="en-US" sz="6400" b="1" dirty="0" smtClean="0">
                <a:latin typeface="+mj-lt"/>
                <a:cs typeface="Arial" pitchFamily="34" charset="0"/>
              </a:rPr>
              <a:t>1. </a:t>
            </a:r>
            <a:r>
              <a:rPr lang="en-US" sz="6400" b="1" dirty="0" err="1" smtClean="0">
                <a:latin typeface="+mj-lt"/>
                <a:cs typeface="Arial" pitchFamily="34" charset="0"/>
              </a:rPr>
              <a:t>Calon</a:t>
            </a:r>
            <a:r>
              <a:rPr lang="en-US" sz="6400" b="1" dirty="0" smtClean="0">
                <a:latin typeface="+mj-lt"/>
                <a:cs typeface="Arial" pitchFamily="34" charset="0"/>
              </a:rPr>
              <a:t> </a:t>
            </a:r>
            <a:r>
              <a:rPr lang="en-US" sz="6400" b="1" dirty="0" err="1" smtClean="0">
                <a:latin typeface="+mj-lt"/>
                <a:cs typeface="Arial" pitchFamily="34" charset="0"/>
              </a:rPr>
              <a:t>siswa</a:t>
            </a:r>
            <a:r>
              <a:rPr lang="en-US" sz="6400" b="1" dirty="0" smtClean="0">
                <a:latin typeface="+mj-lt"/>
                <a:cs typeface="Arial" pitchFamily="34" charset="0"/>
              </a:rPr>
              <a:t> </a:t>
            </a:r>
            <a:r>
              <a:rPr lang="en-US" sz="6400" b="1" dirty="0" err="1" smtClean="0">
                <a:latin typeface="+mj-lt"/>
                <a:cs typeface="Arial" pitchFamily="34" charset="0"/>
              </a:rPr>
              <a:t>mendaftarkan</a:t>
            </a:r>
            <a:r>
              <a:rPr lang="en-US" sz="6400" b="1" dirty="0" smtClean="0">
                <a:latin typeface="+mj-lt"/>
                <a:cs typeface="Arial" pitchFamily="34" charset="0"/>
              </a:rPr>
              <a:t> </a:t>
            </a:r>
            <a:r>
              <a:rPr lang="en-US" sz="6400" b="1" dirty="0" err="1" smtClean="0">
                <a:latin typeface="+mj-lt"/>
                <a:cs typeface="Arial" pitchFamily="34" charset="0"/>
              </a:rPr>
              <a:t>diri</a:t>
            </a:r>
            <a:r>
              <a:rPr lang="en-US" sz="6400" b="1" dirty="0" smtClean="0">
                <a:latin typeface="+mj-lt"/>
                <a:cs typeface="Arial" pitchFamily="34" charset="0"/>
              </a:rPr>
              <a:t> </a:t>
            </a:r>
            <a:r>
              <a:rPr lang="en-US" sz="6400" b="1" dirty="0" err="1" smtClean="0">
                <a:latin typeface="+mj-lt"/>
                <a:cs typeface="Arial" pitchFamily="34" charset="0"/>
              </a:rPr>
              <a:t>didampingi</a:t>
            </a:r>
            <a:r>
              <a:rPr lang="en-US" sz="6400" b="1" dirty="0" smtClean="0">
                <a:latin typeface="+mj-lt"/>
                <a:cs typeface="Arial" pitchFamily="34" charset="0"/>
              </a:rPr>
              <a:t> </a:t>
            </a:r>
            <a:r>
              <a:rPr lang="en-US" sz="6400" b="1" dirty="0" err="1" smtClean="0">
                <a:latin typeface="+mj-lt"/>
                <a:cs typeface="Arial" pitchFamily="34" charset="0"/>
              </a:rPr>
              <a:t>orang</a:t>
            </a:r>
            <a:r>
              <a:rPr lang="en-US" sz="6400" b="1" dirty="0" smtClean="0">
                <a:latin typeface="+mj-lt"/>
                <a:cs typeface="Arial" pitchFamily="34" charset="0"/>
              </a:rPr>
              <a:t> </a:t>
            </a:r>
            <a:r>
              <a:rPr lang="en-US" sz="6400" b="1" dirty="0" err="1" smtClean="0">
                <a:latin typeface="+mj-lt"/>
                <a:cs typeface="Arial" pitchFamily="34" charset="0"/>
              </a:rPr>
              <a:t>tua</a:t>
            </a:r>
            <a:r>
              <a:rPr lang="en-US" sz="6400" b="1" dirty="0" smtClean="0">
                <a:latin typeface="+mj-lt"/>
                <a:cs typeface="Arial" pitchFamily="34" charset="0"/>
              </a:rPr>
              <a:t>/</a:t>
            </a:r>
            <a:r>
              <a:rPr lang="en-US" sz="6400" b="1" dirty="0" err="1" smtClean="0">
                <a:latin typeface="+mj-lt"/>
                <a:cs typeface="Arial" pitchFamily="34" charset="0"/>
              </a:rPr>
              <a:t>wali</a:t>
            </a:r>
            <a:r>
              <a:rPr lang="en-US" sz="6400" b="1" dirty="0" smtClean="0">
                <a:latin typeface="+mj-lt"/>
                <a:cs typeface="Arial" pitchFamily="34" charset="0"/>
              </a:rPr>
              <a:t> </a:t>
            </a:r>
            <a:r>
              <a:rPr lang="en-US" sz="6400" b="1" dirty="0" err="1" smtClean="0">
                <a:latin typeface="+mj-lt"/>
                <a:cs typeface="Arial" pitchFamily="34" charset="0"/>
              </a:rPr>
              <a:t>murid</a:t>
            </a:r>
            <a:r>
              <a:rPr lang="en-US" sz="6400" b="1" dirty="0" smtClean="0">
                <a:latin typeface="+mj-lt"/>
                <a:cs typeface="Arial" pitchFamily="34" charset="0"/>
              </a:rPr>
              <a:t>.</a:t>
            </a:r>
            <a:endParaRPr kumimoji="0" lang="id-ID" sz="6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2.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Mengisi</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formulir</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pendaftaran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id-ID"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endParaRPr kumimoji="0" lang="id-ID" sz="6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3.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Menyerahkan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foto</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copy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nilai</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raport</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kelas</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5 semester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gasal</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dan</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genap</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id-ID"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p>
          <a:p>
            <a:pPr marL="274320" lvl="0" indent="-274320">
              <a:spcBef>
                <a:spcPct val="20000"/>
              </a:spcBef>
              <a:buClr>
                <a:schemeClr val="accent3"/>
              </a:buClr>
              <a:buSzPct val="95000"/>
              <a:defRPr/>
            </a:pPr>
            <a:r>
              <a:rPr lang="en-US" sz="6400" b="1" dirty="0" smtClean="0">
                <a:latin typeface="+mj-lt"/>
                <a:cs typeface="Arial" pitchFamily="34" charset="0"/>
              </a:rPr>
              <a:t>          </a:t>
            </a:r>
            <a:r>
              <a:rPr lang="en-US" sz="6400" b="1" dirty="0" err="1" smtClean="0">
                <a:latin typeface="+mj-lt"/>
                <a:cs typeface="Arial" pitchFamily="34" charset="0"/>
              </a:rPr>
              <a:t>dan</a:t>
            </a:r>
            <a:r>
              <a:rPr lang="en-US" sz="6400" b="1" dirty="0" smtClean="0">
                <a:latin typeface="+mj-lt"/>
                <a:cs typeface="Arial" pitchFamily="34" charset="0"/>
              </a:rPr>
              <a:t> </a:t>
            </a:r>
            <a:r>
              <a:rPr lang="en-US" sz="6400" b="1" dirty="0" err="1" smtClean="0">
                <a:latin typeface="+mj-lt"/>
                <a:cs typeface="Arial" pitchFamily="34" charset="0"/>
              </a:rPr>
              <a:t>foto</a:t>
            </a:r>
            <a:r>
              <a:rPr lang="en-US" sz="6400" b="1" dirty="0" smtClean="0">
                <a:latin typeface="+mj-lt"/>
                <a:cs typeface="Arial" pitchFamily="34" charset="0"/>
              </a:rPr>
              <a:t> copy</a:t>
            </a:r>
            <a:r>
              <a:rPr lang="en-US" sz="6400" b="1" dirty="0" smtClean="0">
                <a:cs typeface="Arial" pitchFamily="34" charset="0"/>
              </a:rPr>
              <a:t> </a:t>
            </a:r>
            <a:r>
              <a:rPr lang="en-US" sz="6400" b="1" dirty="0" err="1" smtClean="0">
                <a:latin typeface="+mj-lt"/>
                <a:cs typeface="Arial" pitchFamily="34" charset="0"/>
              </a:rPr>
              <a:t>nilai</a:t>
            </a:r>
            <a:r>
              <a:rPr lang="en-US" sz="6400" b="1" dirty="0" smtClean="0">
                <a:latin typeface="+mj-lt"/>
                <a:cs typeface="Arial" pitchFamily="34" charset="0"/>
              </a:rPr>
              <a:t> </a:t>
            </a:r>
            <a:r>
              <a:rPr lang="en-US" sz="6400" b="1" dirty="0" err="1" smtClean="0">
                <a:latin typeface="+mj-lt"/>
                <a:cs typeface="Arial" pitchFamily="34" charset="0"/>
              </a:rPr>
              <a:t>raport</a:t>
            </a:r>
            <a:r>
              <a:rPr lang="en-US" sz="6400" b="1" dirty="0" smtClean="0">
                <a:latin typeface="+mj-lt"/>
                <a:cs typeface="Arial" pitchFamily="34" charset="0"/>
              </a:rPr>
              <a:t> </a:t>
            </a:r>
            <a:r>
              <a:rPr lang="en-US" sz="6400" b="1" dirty="0" err="1" smtClean="0">
                <a:latin typeface="+mj-lt"/>
                <a:cs typeface="Arial" pitchFamily="34" charset="0"/>
              </a:rPr>
              <a:t>kelas</a:t>
            </a:r>
            <a:r>
              <a:rPr lang="en-US" sz="6400" b="1" dirty="0" smtClean="0">
                <a:latin typeface="+mj-lt"/>
                <a:cs typeface="Arial" pitchFamily="34" charset="0"/>
              </a:rPr>
              <a:t> 6 semester </a:t>
            </a:r>
            <a:r>
              <a:rPr lang="en-US" sz="6400" b="1" dirty="0" err="1" smtClean="0">
                <a:latin typeface="+mj-lt"/>
                <a:cs typeface="Arial" pitchFamily="34" charset="0"/>
              </a:rPr>
              <a:t>gasal</a:t>
            </a:r>
            <a:r>
              <a:rPr lang="en-US" sz="6400" b="1" dirty="0" smtClean="0">
                <a:latin typeface="+mj-lt"/>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4.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Menyerahkan</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4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lembar</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foto</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ukuran</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3x4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berwarna</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atau</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hitam</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putih</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a:t>
            </a:r>
            <a:r>
              <a:rPr kumimoji="0" lang="id-ID"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endParaRPr kumimoji="0" lang="id-ID" sz="64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5.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Menyerahkan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foto</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copy</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akte</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lahir</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KK,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dan</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KTP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orang</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tua</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wali</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noProof="0" dirty="0" err="1" smtClean="0">
                <a:ln>
                  <a:noFill/>
                </a:ln>
                <a:solidFill>
                  <a:schemeClr val="tx1"/>
                </a:solidFill>
                <a:effectLst/>
                <a:uLnTx/>
                <a:uFillTx/>
                <a:latin typeface="+mj-lt"/>
                <a:ea typeface="+mn-ea"/>
                <a:cs typeface="Arial" pitchFamily="34" charset="0"/>
              </a:rPr>
              <a:t>murid</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endParaRPr kumimoji="0" lang="id-ID" sz="64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6.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Menyerahkan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foto</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copy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Nomor</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Induk</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Siswa</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Nasional</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(NISN).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6400" b="1" dirty="0" smtClean="0">
                <a:latin typeface="+mj-lt"/>
                <a:cs typeface="Arial" pitchFamily="34" charset="0"/>
              </a:rPr>
              <a:t>     7.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Melampirkan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foto</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copy KIP</a:t>
            </a:r>
            <a:r>
              <a:rPr kumimoji="0" lang="en-US" sz="6400" b="1" i="0" u="none" strike="noStrike" kern="1200" cap="none" spc="0" normalizeH="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PKH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bagi</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yang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memiliki</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id-ID"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endPar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6400" b="1" dirty="0" smtClean="0">
                <a:latin typeface="+mj-lt"/>
                <a:cs typeface="Arial" pitchFamily="34" charset="0"/>
              </a:rPr>
              <a:t>     8. </a:t>
            </a:r>
            <a:r>
              <a:rPr lang="en-US" sz="6400" b="1" dirty="0" err="1" smtClean="0">
                <a:latin typeface="+mj-lt"/>
                <a:cs typeface="Arial" pitchFamily="34" charset="0"/>
              </a:rPr>
              <a:t>Melampirkan</a:t>
            </a:r>
            <a:r>
              <a:rPr lang="en-US" sz="6400" b="1" dirty="0" smtClean="0">
                <a:latin typeface="+mj-lt"/>
                <a:cs typeface="Arial" pitchFamily="34" charset="0"/>
              </a:rPr>
              <a:t> </a:t>
            </a:r>
            <a:r>
              <a:rPr lang="en-US" sz="6400" b="1" dirty="0" err="1" smtClean="0">
                <a:latin typeface="+mj-lt"/>
                <a:cs typeface="Arial" pitchFamily="34" charset="0"/>
              </a:rPr>
              <a:t>foto</a:t>
            </a:r>
            <a:r>
              <a:rPr lang="en-US" sz="6400" b="1" dirty="0" smtClean="0">
                <a:latin typeface="+mj-lt"/>
                <a:cs typeface="Arial" pitchFamily="34" charset="0"/>
              </a:rPr>
              <a:t> copy </a:t>
            </a:r>
            <a:r>
              <a:rPr lang="en-US" sz="6400" b="1" dirty="0" err="1" smtClean="0">
                <a:latin typeface="+mj-lt"/>
                <a:cs typeface="Arial" pitchFamily="34" charset="0"/>
              </a:rPr>
              <a:t>sertifikat</a:t>
            </a:r>
            <a:r>
              <a:rPr lang="en-US" sz="6400" b="1" dirty="0" smtClean="0">
                <a:latin typeface="+mj-lt"/>
                <a:cs typeface="Arial" pitchFamily="34" charset="0"/>
              </a:rPr>
              <a:t>/</a:t>
            </a:r>
            <a:r>
              <a:rPr lang="en-US" sz="6400" b="1" dirty="0" err="1" smtClean="0">
                <a:latin typeface="+mj-lt"/>
                <a:cs typeface="Arial" pitchFamily="34" charset="0"/>
              </a:rPr>
              <a:t>piagam</a:t>
            </a:r>
            <a:r>
              <a:rPr lang="en-US" sz="6400" b="1" dirty="0" smtClean="0">
                <a:latin typeface="+mj-lt"/>
                <a:cs typeface="Arial" pitchFamily="34" charset="0"/>
              </a:rPr>
              <a:t> </a:t>
            </a:r>
            <a:r>
              <a:rPr lang="en-US" sz="6400" b="1" dirty="0" err="1" smtClean="0">
                <a:latin typeface="+mj-lt"/>
                <a:cs typeface="Arial" pitchFamily="34" charset="0"/>
              </a:rPr>
              <a:t>kejuaraan</a:t>
            </a:r>
            <a:r>
              <a:rPr lang="en-US" sz="6400" b="1" dirty="0" smtClean="0">
                <a:latin typeface="+mj-lt"/>
                <a:cs typeface="Arial" pitchFamily="34" charset="0"/>
              </a:rPr>
              <a:t> (</a:t>
            </a:r>
            <a:r>
              <a:rPr lang="en-US" sz="6400" b="1" dirty="0" err="1" smtClean="0">
                <a:latin typeface="+mj-lt"/>
                <a:cs typeface="Arial" pitchFamily="34" charset="0"/>
              </a:rPr>
              <a:t>bagi</a:t>
            </a:r>
            <a:r>
              <a:rPr lang="en-US" sz="6400" b="1" dirty="0" smtClean="0">
                <a:latin typeface="+mj-lt"/>
                <a:cs typeface="Arial" pitchFamily="34" charset="0"/>
              </a:rPr>
              <a:t> yang </a:t>
            </a:r>
            <a:r>
              <a:rPr lang="en-US" sz="6400" b="1" dirty="0" err="1" smtClean="0">
                <a:latin typeface="+mj-lt"/>
                <a:cs typeface="Arial" pitchFamily="34" charset="0"/>
              </a:rPr>
              <a:t>memiliki</a:t>
            </a:r>
            <a:r>
              <a:rPr lang="en-US" sz="6400" b="1" dirty="0" smtClean="0">
                <a:latin typeface="+mj-lt"/>
                <a:cs typeface="Arial" pitchFamily="34" charset="0"/>
              </a:rPr>
              <a:t>).</a:t>
            </a:r>
            <a:endParaRPr kumimoji="0" lang="id-ID" sz="64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9.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Persyaratan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di</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atas</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dimasukan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stofmap</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hijau</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untuk</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MI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dan</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biru</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6400" b="1" i="0" u="none" strike="noStrike" kern="1200" cap="none" spc="0" normalizeH="0" baseline="0" noProof="0" dirty="0" err="1" smtClean="0">
                <a:ln>
                  <a:noFill/>
                </a:ln>
                <a:solidFill>
                  <a:schemeClr val="tx1"/>
                </a:solidFill>
                <a:effectLst/>
                <a:uLnTx/>
                <a:uFillTx/>
                <a:latin typeface="+mj-lt"/>
                <a:ea typeface="+mn-ea"/>
                <a:cs typeface="Arial" pitchFamily="34" charset="0"/>
              </a:rPr>
              <a:t>untuk</a:t>
            </a:r>
            <a:r>
              <a:rPr kumimoji="0" lang="en-US" sz="6400" b="1" i="0" u="none" strike="noStrike" kern="1200" cap="none" spc="0" normalizeH="0" baseline="0" noProof="0" dirty="0" smtClean="0">
                <a:ln>
                  <a:noFill/>
                </a:ln>
                <a:solidFill>
                  <a:schemeClr val="tx1"/>
                </a:solidFill>
                <a:effectLst/>
                <a:uLnTx/>
                <a:uFillTx/>
                <a:latin typeface="+mj-lt"/>
                <a:ea typeface="+mn-ea"/>
                <a:cs typeface="Arial" pitchFamily="34" charset="0"/>
              </a:rPr>
              <a:t> SD.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b="1" i="0" u="none" strike="noStrike" kern="1200" cap="none" spc="0" normalizeH="0" baseline="0" noProof="0" dirty="0" smtClean="0">
                <a:ln>
                  <a:noFill/>
                </a:ln>
                <a:solidFill>
                  <a:srgbClr val="FF0000"/>
                </a:solidFill>
                <a:effectLst/>
                <a:uLnTx/>
                <a:uFillTx/>
                <a:latin typeface="+mj-lt"/>
                <a:ea typeface="+mn-ea"/>
                <a:cs typeface="Arial" pitchFamily="34" charset="0"/>
              </a:rPr>
              <a:t>INFORMASI LAIN:</a:t>
            </a:r>
          </a:p>
          <a:p>
            <a:pPr marL="274320" lvl="0" indent="-274320">
              <a:spcBef>
                <a:spcPct val="20000"/>
              </a:spcBef>
              <a:buClr>
                <a:schemeClr val="accent3"/>
              </a:buClr>
              <a:buSzPct val="95000"/>
              <a:defRPr/>
            </a:pPr>
            <a:r>
              <a:rPr lang="en-US" sz="6400" b="1" dirty="0" smtClean="0">
                <a:latin typeface="+mj-lt"/>
                <a:cs typeface="Arial" pitchFamily="34" charset="0"/>
              </a:rPr>
              <a:t>1. </a:t>
            </a:r>
            <a:r>
              <a:rPr lang="en-US" sz="6400" b="1" dirty="0" err="1" smtClean="0">
                <a:latin typeface="+mj-lt"/>
                <a:cs typeface="Arial" pitchFamily="34" charset="0"/>
              </a:rPr>
              <a:t>Daya</a:t>
            </a:r>
            <a:r>
              <a:rPr lang="en-US" sz="6400" b="1" dirty="0" smtClean="0">
                <a:latin typeface="+mj-lt"/>
                <a:cs typeface="Arial" pitchFamily="34" charset="0"/>
              </a:rPr>
              <a:t> </a:t>
            </a:r>
            <a:r>
              <a:rPr lang="en-US" sz="6400" b="1" dirty="0" err="1" smtClean="0">
                <a:latin typeface="+mj-lt"/>
                <a:cs typeface="Arial" pitchFamily="34" charset="0"/>
              </a:rPr>
              <a:t>tampung</a:t>
            </a:r>
            <a:r>
              <a:rPr lang="en-US" sz="6400" b="1" dirty="0" smtClean="0">
                <a:latin typeface="+mj-lt"/>
                <a:cs typeface="Arial" pitchFamily="34" charset="0"/>
              </a:rPr>
              <a:t> 10 </a:t>
            </a:r>
            <a:r>
              <a:rPr lang="en-US" sz="6400" b="1" dirty="0" err="1" smtClean="0">
                <a:latin typeface="+mj-lt"/>
                <a:cs typeface="Arial" pitchFamily="34" charset="0"/>
              </a:rPr>
              <a:t>kelas</a:t>
            </a:r>
            <a:r>
              <a:rPr lang="en-US" sz="6400" b="1" dirty="0" smtClean="0">
                <a:latin typeface="+mj-lt"/>
                <a:cs typeface="Arial" pitchFamily="34" charset="0"/>
              </a:rPr>
              <a:t> (3 </a:t>
            </a:r>
            <a:r>
              <a:rPr lang="en-US" sz="6400" b="1" dirty="0" err="1" smtClean="0">
                <a:latin typeface="+mj-lt"/>
                <a:cs typeface="Arial" pitchFamily="34" charset="0"/>
              </a:rPr>
              <a:t>Kelas</a:t>
            </a:r>
            <a:r>
              <a:rPr lang="en-US" sz="6400" b="1" dirty="0" smtClean="0">
                <a:latin typeface="+mj-lt"/>
                <a:cs typeface="Arial" pitchFamily="34" charset="0"/>
              </a:rPr>
              <a:t> Full Day </a:t>
            </a:r>
            <a:r>
              <a:rPr lang="en-US" sz="6400" b="1" dirty="0" err="1" smtClean="0">
                <a:latin typeface="+mj-lt"/>
                <a:cs typeface="Arial" pitchFamily="34" charset="0"/>
              </a:rPr>
              <a:t>dan</a:t>
            </a:r>
            <a:r>
              <a:rPr lang="en-US" sz="6400" b="1" dirty="0" smtClean="0">
                <a:latin typeface="+mj-lt"/>
                <a:cs typeface="Arial" pitchFamily="34" charset="0"/>
              </a:rPr>
              <a:t> 7 </a:t>
            </a:r>
            <a:r>
              <a:rPr lang="en-US" sz="6400" b="1" dirty="0" err="1" smtClean="0">
                <a:latin typeface="+mj-lt"/>
                <a:cs typeface="Arial" pitchFamily="34" charset="0"/>
              </a:rPr>
              <a:t>Kelas</a:t>
            </a:r>
            <a:r>
              <a:rPr lang="en-US" sz="6400" b="1" dirty="0" smtClean="0">
                <a:latin typeface="+mj-lt"/>
                <a:cs typeface="Arial" pitchFamily="34" charset="0"/>
              </a:rPr>
              <a:t> </a:t>
            </a:r>
            <a:r>
              <a:rPr lang="en-US" sz="6400" b="1" dirty="0" err="1" smtClean="0">
                <a:latin typeface="+mj-lt"/>
                <a:cs typeface="Arial" pitchFamily="34" charset="0"/>
              </a:rPr>
              <a:t>Reguler</a:t>
            </a:r>
            <a:r>
              <a:rPr lang="en-US" sz="6400" b="1" dirty="0" smtClean="0">
                <a:latin typeface="+mj-lt"/>
                <a:cs typeface="Arial" pitchFamily="34" charset="0"/>
              </a:rPr>
              <a:t>).</a:t>
            </a:r>
          </a:p>
          <a:p>
            <a:pPr marL="274320" lvl="0" indent="-274320">
              <a:spcBef>
                <a:spcPct val="20000"/>
              </a:spcBef>
              <a:buClr>
                <a:schemeClr val="accent3"/>
              </a:buClr>
              <a:buSzPct val="95000"/>
              <a:defRPr/>
            </a:pPr>
            <a:r>
              <a:rPr kumimoji="0" lang="en-US" sz="6400" b="1" i="0" u="none" strike="noStrike" kern="1200" cap="none" spc="0" normalizeH="0" baseline="0" noProof="0" dirty="0" smtClean="0">
                <a:ln>
                  <a:noFill/>
                </a:ln>
                <a:effectLst/>
                <a:uLnTx/>
                <a:uFillTx/>
                <a:latin typeface="+mj-lt"/>
                <a:ea typeface="+mn-ea"/>
                <a:cs typeface="Arial" pitchFamily="34" charset="0"/>
              </a:rPr>
              <a:t>2. </a:t>
            </a:r>
            <a:r>
              <a:rPr kumimoji="0" lang="en-US" sz="6400" b="1" i="0" u="none" strike="noStrike" kern="1200" cap="none" spc="0" normalizeH="0" baseline="0" noProof="0" dirty="0" err="1" smtClean="0">
                <a:ln>
                  <a:noFill/>
                </a:ln>
                <a:effectLst/>
                <a:uLnTx/>
                <a:uFillTx/>
                <a:latin typeface="+mj-lt"/>
                <a:ea typeface="+mn-ea"/>
                <a:cs typeface="Arial" pitchFamily="34" charset="0"/>
              </a:rPr>
              <a:t>Terintegrasi</a:t>
            </a:r>
            <a:r>
              <a:rPr kumimoji="0" lang="en-US" sz="6400" b="1" i="0" u="none" strike="noStrike" kern="1200" cap="none" spc="0" normalizeH="0" baseline="0" noProof="0" dirty="0" smtClean="0">
                <a:ln>
                  <a:noFill/>
                </a:ln>
                <a:effectLst/>
                <a:uLnTx/>
                <a:uFillTx/>
                <a:latin typeface="+mj-lt"/>
                <a:ea typeface="+mn-ea"/>
                <a:cs typeface="Arial" pitchFamily="34" charset="0"/>
              </a:rPr>
              <a:t> </a:t>
            </a:r>
            <a:r>
              <a:rPr kumimoji="0" lang="en-US" sz="6400" b="1" i="0" u="none" strike="noStrike" kern="1200" cap="none" spc="0" normalizeH="0" baseline="0" noProof="0" dirty="0" err="1" smtClean="0">
                <a:ln>
                  <a:noFill/>
                </a:ln>
                <a:effectLst/>
                <a:uLnTx/>
                <a:uFillTx/>
                <a:latin typeface="+mj-lt"/>
                <a:ea typeface="+mn-ea"/>
                <a:cs typeface="Arial" pitchFamily="34" charset="0"/>
              </a:rPr>
              <a:t>dengan</a:t>
            </a:r>
            <a:r>
              <a:rPr kumimoji="0" lang="en-US" sz="6400" b="1" i="0" u="none" strike="noStrike" kern="1200" cap="none" spc="0" normalizeH="0" baseline="0" noProof="0" dirty="0" smtClean="0">
                <a:ln>
                  <a:noFill/>
                </a:ln>
                <a:effectLst/>
                <a:uLnTx/>
                <a:uFillTx/>
                <a:latin typeface="+mj-lt"/>
                <a:ea typeface="+mn-ea"/>
                <a:cs typeface="Arial" pitchFamily="34" charset="0"/>
              </a:rPr>
              <a:t> </a:t>
            </a:r>
            <a:r>
              <a:rPr kumimoji="0" lang="en-US" sz="6400" b="1" i="0" u="none" strike="noStrike" kern="1200" cap="none" spc="0" normalizeH="0" baseline="0" noProof="0" dirty="0" err="1" smtClean="0">
                <a:ln>
                  <a:noFill/>
                </a:ln>
                <a:effectLst/>
                <a:uLnTx/>
                <a:uFillTx/>
                <a:latin typeface="+mj-lt"/>
                <a:ea typeface="+mn-ea"/>
                <a:cs typeface="Arial" pitchFamily="34" charset="0"/>
              </a:rPr>
              <a:t>Pondok</a:t>
            </a:r>
            <a:r>
              <a:rPr kumimoji="0" lang="en-US" sz="6400" b="1" i="0" u="none" strike="noStrike" kern="1200" cap="none" spc="0" normalizeH="0" baseline="0" noProof="0" dirty="0" smtClean="0">
                <a:ln>
                  <a:noFill/>
                </a:ln>
                <a:effectLst/>
                <a:uLnTx/>
                <a:uFillTx/>
                <a:latin typeface="+mj-lt"/>
                <a:ea typeface="+mn-ea"/>
                <a:cs typeface="Arial" pitchFamily="34" charset="0"/>
              </a:rPr>
              <a:t> </a:t>
            </a:r>
            <a:r>
              <a:rPr kumimoji="0" lang="en-US" sz="6400" b="1" i="0" u="none" strike="noStrike" kern="1200" cap="none" spc="0" normalizeH="0" baseline="0" noProof="0" dirty="0" err="1" smtClean="0">
                <a:ln>
                  <a:noFill/>
                </a:ln>
                <a:effectLst/>
                <a:uLnTx/>
                <a:uFillTx/>
                <a:latin typeface="+mj-lt"/>
                <a:ea typeface="+mn-ea"/>
                <a:cs typeface="Arial" pitchFamily="34" charset="0"/>
              </a:rPr>
              <a:t>Pesantren</a:t>
            </a:r>
            <a:r>
              <a:rPr kumimoji="0" lang="en-US" sz="6400" b="1" i="0" u="none" strike="noStrike" kern="1200" cap="none" spc="0" normalizeH="0" baseline="0" noProof="0" dirty="0" smtClean="0">
                <a:ln>
                  <a:noFill/>
                </a:ln>
                <a:effectLst/>
                <a:uLnTx/>
                <a:uFillTx/>
                <a:latin typeface="+mj-lt"/>
                <a:ea typeface="+mn-ea"/>
                <a:cs typeface="Arial" pitchFamily="34" charset="0"/>
              </a:rPr>
              <a:t> (</a:t>
            </a:r>
            <a:r>
              <a:rPr kumimoji="0" lang="en-US" sz="6400" b="1" i="0" u="none" strike="noStrike" kern="1200" cap="none" spc="0" normalizeH="0" baseline="0" noProof="0" dirty="0" err="1" smtClean="0">
                <a:ln>
                  <a:noFill/>
                </a:ln>
                <a:effectLst/>
                <a:uLnTx/>
                <a:uFillTx/>
                <a:latin typeface="+mj-lt"/>
                <a:ea typeface="+mn-ea"/>
                <a:cs typeface="Arial" pitchFamily="34" charset="0"/>
              </a:rPr>
              <a:t>Khusus</a:t>
            </a:r>
            <a:r>
              <a:rPr kumimoji="0" lang="en-US" sz="6400" b="1" i="0" u="none" strike="noStrike" kern="1200" cap="none" spc="0" normalizeH="0" noProof="0" dirty="0" smtClean="0">
                <a:ln>
                  <a:noFill/>
                </a:ln>
                <a:effectLst/>
                <a:uLnTx/>
                <a:uFillTx/>
                <a:latin typeface="+mj-lt"/>
                <a:ea typeface="+mn-ea"/>
                <a:cs typeface="Arial" pitchFamily="34" charset="0"/>
              </a:rPr>
              <a:t> </a:t>
            </a:r>
            <a:r>
              <a:rPr kumimoji="0" lang="en-US" sz="6400" b="1" i="0" u="none" strike="noStrike" kern="1200" cap="none" spc="0" normalizeH="0" noProof="0" dirty="0" err="1" smtClean="0">
                <a:ln>
                  <a:noFill/>
                </a:ln>
                <a:effectLst/>
                <a:uLnTx/>
                <a:uFillTx/>
                <a:latin typeface="+mj-lt"/>
                <a:ea typeface="+mn-ea"/>
                <a:cs typeface="Arial" pitchFamily="34" charset="0"/>
              </a:rPr>
              <a:t>Siswa</a:t>
            </a:r>
            <a:r>
              <a:rPr kumimoji="0" lang="en-US" sz="6400" b="1" i="0" u="none" strike="noStrike" kern="1200" cap="none" spc="0" normalizeH="0" noProof="0" dirty="0" smtClean="0">
                <a:ln>
                  <a:noFill/>
                </a:ln>
                <a:effectLst/>
                <a:uLnTx/>
                <a:uFillTx/>
                <a:latin typeface="+mj-lt"/>
                <a:ea typeface="+mn-ea"/>
                <a:cs typeface="Arial" pitchFamily="34" charset="0"/>
              </a:rPr>
              <a:t> </a:t>
            </a:r>
            <a:r>
              <a:rPr kumimoji="0" lang="en-US" sz="6400" b="1" i="0" u="none" strike="noStrike" kern="1200" cap="none" spc="0" normalizeH="0" noProof="0" dirty="0" err="1" smtClean="0">
                <a:ln>
                  <a:noFill/>
                </a:ln>
                <a:effectLst/>
                <a:uLnTx/>
                <a:uFillTx/>
                <a:latin typeface="+mj-lt"/>
                <a:ea typeface="+mn-ea"/>
                <a:cs typeface="Arial" pitchFamily="34" charset="0"/>
              </a:rPr>
              <a:t>Putera</a:t>
            </a:r>
            <a:r>
              <a:rPr kumimoji="0" lang="en-US" sz="6400" b="1" i="0" u="none" strike="noStrike" kern="1200" cap="none" spc="0" normalizeH="0" noProof="0" dirty="0" smtClean="0">
                <a:ln>
                  <a:noFill/>
                </a:ln>
                <a:effectLst/>
                <a:uLnTx/>
                <a:uFillTx/>
                <a:latin typeface="+mj-lt"/>
                <a:ea typeface="+mn-ea"/>
                <a:cs typeface="Arial" pitchFamily="34" charset="0"/>
              </a:rPr>
              <a:t>).</a:t>
            </a:r>
          </a:p>
          <a:p>
            <a:pPr marL="274320" lvl="0" indent="-274320">
              <a:spcBef>
                <a:spcPct val="20000"/>
              </a:spcBef>
              <a:buClr>
                <a:schemeClr val="accent3"/>
              </a:buClr>
              <a:buSzPct val="95000"/>
              <a:defRPr/>
            </a:pPr>
            <a:r>
              <a:rPr lang="en-US" sz="6400" b="1" baseline="0" dirty="0" smtClean="0">
                <a:latin typeface="+mj-lt"/>
                <a:cs typeface="Arial" pitchFamily="34" charset="0"/>
              </a:rPr>
              <a:t>3. </a:t>
            </a:r>
            <a:r>
              <a:rPr lang="en-US" sz="6400" b="1" baseline="0" dirty="0" err="1" smtClean="0">
                <a:latin typeface="+mj-lt"/>
                <a:cs typeface="Arial" pitchFamily="34" charset="0"/>
              </a:rPr>
              <a:t>Informasi</a:t>
            </a:r>
            <a:r>
              <a:rPr lang="en-US" sz="6400" b="1" dirty="0" smtClean="0">
                <a:latin typeface="+mj-lt"/>
                <a:cs typeface="Arial" pitchFamily="34" charset="0"/>
              </a:rPr>
              <a:t> </a:t>
            </a:r>
            <a:r>
              <a:rPr lang="en-US" sz="6400" b="1" dirty="0" err="1" smtClean="0">
                <a:latin typeface="+mj-lt"/>
                <a:cs typeface="Arial" pitchFamily="34" charset="0"/>
              </a:rPr>
              <a:t>lebih</a:t>
            </a:r>
            <a:r>
              <a:rPr lang="en-US" sz="6400" b="1" dirty="0" smtClean="0">
                <a:latin typeface="+mj-lt"/>
                <a:cs typeface="Arial" pitchFamily="34" charset="0"/>
              </a:rPr>
              <a:t> </a:t>
            </a:r>
            <a:r>
              <a:rPr lang="en-US" sz="6400" b="1" dirty="0" err="1" smtClean="0">
                <a:latin typeface="+mj-lt"/>
                <a:cs typeface="Arial" pitchFamily="34" charset="0"/>
              </a:rPr>
              <a:t>lanjut</a:t>
            </a:r>
            <a:r>
              <a:rPr lang="en-US" sz="6400" b="1" dirty="0" smtClean="0">
                <a:latin typeface="+mj-lt"/>
                <a:cs typeface="Arial" pitchFamily="34" charset="0"/>
              </a:rPr>
              <a:t> PPDB MTs NEGERI KOTA TEGAL, </a:t>
            </a:r>
            <a:r>
              <a:rPr lang="en-US" sz="6400" b="1" dirty="0" err="1" smtClean="0">
                <a:latin typeface="+mj-lt"/>
                <a:cs typeface="Arial" pitchFamily="34" charset="0"/>
              </a:rPr>
              <a:t>hubungi</a:t>
            </a:r>
            <a:r>
              <a:rPr lang="en-US" sz="6400" b="1" dirty="0" smtClean="0">
                <a:latin typeface="+mj-lt"/>
                <a:cs typeface="Arial" pitchFamily="34" charset="0"/>
              </a:rPr>
              <a:t> </a:t>
            </a:r>
            <a:r>
              <a:rPr lang="en-US" sz="6400" b="1" dirty="0" err="1" smtClean="0">
                <a:latin typeface="+mj-lt"/>
                <a:cs typeface="Arial" pitchFamily="34" charset="0"/>
              </a:rPr>
              <a:t>nomor</a:t>
            </a:r>
            <a:r>
              <a:rPr lang="en-US" sz="6400" b="1" dirty="0" smtClean="0">
                <a:latin typeface="+mj-lt"/>
                <a:cs typeface="Arial" pitchFamily="34" charset="0"/>
              </a:rPr>
              <a:t> WA:</a:t>
            </a:r>
          </a:p>
          <a:p>
            <a:pPr marL="274320" lvl="0" indent="-274320">
              <a:spcBef>
                <a:spcPct val="20000"/>
              </a:spcBef>
              <a:buClr>
                <a:schemeClr val="accent3"/>
              </a:buClr>
              <a:buSzPct val="95000"/>
              <a:defRPr/>
            </a:pPr>
            <a:r>
              <a:rPr kumimoji="0" lang="en-US" sz="6400" b="1" i="0" u="none" strike="noStrike" kern="1200" cap="none" spc="0" normalizeH="0" baseline="0" noProof="0" dirty="0" smtClean="0">
                <a:ln>
                  <a:noFill/>
                </a:ln>
                <a:effectLst/>
                <a:uLnTx/>
                <a:uFillTx/>
                <a:latin typeface="+mj-lt"/>
                <a:ea typeface="+mn-ea"/>
                <a:cs typeface="Arial" pitchFamily="34" charset="0"/>
              </a:rPr>
              <a:t>    08179594125</a:t>
            </a:r>
            <a:r>
              <a:rPr kumimoji="0" lang="en-US" sz="6400" b="1" i="0" u="none" strike="noStrike" kern="1200" cap="none" spc="0" normalizeH="0" noProof="0" dirty="0" smtClean="0">
                <a:ln>
                  <a:noFill/>
                </a:ln>
                <a:effectLst/>
                <a:uLnTx/>
                <a:uFillTx/>
                <a:latin typeface="+mj-lt"/>
                <a:ea typeface="+mn-ea"/>
                <a:cs typeface="Arial" pitchFamily="34" charset="0"/>
              </a:rPr>
              <a:t> (Pa </a:t>
            </a:r>
            <a:r>
              <a:rPr kumimoji="0" lang="en-US" sz="6400" b="1" i="0" u="none" strike="noStrike" kern="1200" cap="none" spc="0" normalizeH="0" noProof="0" dirty="0" err="1" smtClean="0">
                <a:ln>
                  <a:noFill/>
                </a:ln>
                <a:effectLst/>
                <a:uLnTx/>
                <a:uFillTx/>
                <a:latin typeface="+mj-lt"/>
                <a:ea typeface="+mn-ea"/>
                <a:cs typeface="Arial" pitchFamily="34" charset="0"/>
              </a:rPr>
              <a:t>Amal</a:t>
            </a:r>
            <a:r>
              <a:rPr kumimoji="0" lang="en-US" sz="6400" b="1" i="0" u="none" strike="noStrike" kern="1200" cap="none" spc="0" normalizeH="0" noProof="0" dirty="0" smtClean="0">
                <a:ln>
                  <a:noFill/>
                </a:ln>
                <a:effectLst/>
                <a:uLnTx/>
                <a:uFillTx/>
                <a:latin typeface="+mj-lt"/>
                <a:ea typeface="+mn-ea"/>
                <a:cs typeface="Arial" pitchFamily="34" charset="0"/>
              </a:rPr>
              <a:t>), 082313958179 (Pa </a:t>
            </a:r>
            <a:r>
              <a:rPr kumimoji="0" lang="en-US" sz="6400" b="1" i="0" u="none" strike="noStrike" kern="1200" cap="none" spc="0" normalizeH="0" noProof="0" dirty="0" err="1" smtClean="0">
                <a:ln>
                  <a:noFill/>
                </a:ln>
                <a:effectLst/>
                <a:uLnTx/>
                <a:uFillTx/>
                <a:latin typeface="+mj-lt"/>
                <a:ea typeface="+mn-ea"/>
                <a:cs typeface="Arial" pitchFamily="34" charset="0"/>
              </a:rPr>
              <a:t>Nadirin</a:t>
            </a:r>
            <a:r>
              <a:rPr kumimoji="0" lang="en-US" sz="6400" b="1" i="0" u="none" strike="noStrike" kern="1200" cap="none" spc="0" normalizeH="0" noProof="0" dirty="0" smtClean="0">
                <a:ln>
                  <a:noFill/>
                </a:ln>
                <a:effectLst/>
                <a:uLnTx/>
                <a:uFillTx/>
                <a:latin typeface="+mj-lt"/>
                <a:ea typeface="+mn-ea"/>
                <a:cs typeface="Arial" pitchFamily="34" charset="0"/>
              </a:rPr>
              <a:t>), 085742164646 (Bu </a:t>
            </a:r>
            <a:r>
              <a:rPr kumimoji="0" lang="en-US" sz="6400" b="1" i="0" u="none" strike="noStrike" kern="1200" cap="none" spc="0" normalizeH="0" noProof="0" dirty="0" err="1" smtClean="0">
                <a:ln>
                  <a:noFill/>
                </a:ln>
                <a:effectLst/>
                <a:uLnTx/>
                <a:uFillTx/>
                <a:latin typeface="+mj-lt"/>
                <a:ea typeface="+mn-ea"/>
                <a:cs typeface="Arial" pitchFamily="34" charset="0"/>
              </a:rPr>
              <a:t>Efi</a:t>
            </a:r>
            <a:r>
              <a:rPr kumimoji="0" lang="en-US" sz="6400" b="1" i="0" u="none" strike="noStrike" kern="1200" cap="none" spc="0" normalizeH="0" noProof="0" dirty="0" smtClean="0">
                <a:ln>
                  <a:noFill/>
                </a:ln>
                <a:effectLst/>
                <a:uLnTx/>
                <a:uFillTx/>
                <a:latin typeface="+mj-lt"/>
                <a:ea typeface="+mn-ea"/>
                <a:cs typeface="Arial" pitchFamily="34" charset="0"/>
              </a:rPr>
              <a:t>).</a:t>
            </a:r>
            <a:endParaRPr kumimoji="0" lang="en-US" sz="6400" b="1" i="0" u="none" strike="noStrike" kern="1200" cap="none" spc="0" normalizeH="0" baseline="0" noProof="0" dirty="0" smtClean="0">
              <a:ln>
                <a:noFill/>
              </a:ln>
              <a:effectLst/>
              <a:uLnTx/>
              <a:uFillTx/>
              <a:latin typeface="+mj-lt"/>
              <a:ea typeface="+mn-ea"/>
              <a:cs typeface="Arial" pitchFamily="34" charset="0"/>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52000"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53276"/>
          </a:xfrm>
        </p:spPr>
        <p:txBody>
          <a:bodyPr>
            <a:noAutofit/>
          </a:bodyPr>
          <a:lstStyle/>
          <a:p>
            <a:pPr algn="ctr"/>
            <a:r>
              <a:rPr lang="en-US" sz="8000" dirty="0" smtClean="0">
                <a:solidFill>
                  <a:srgbClr val="7030A0"/>
                </a:solidFill>
              </a:rPr>
              <a:t>S E K I A N</a:t>
            </a:r>
            <a:endParaRPr lang="en-US" sz="8000" dirty="0">
              <a:solidFill>
                <a:srgbClr val="7030A0"/>
              </a:solidFill>
            </a:endParaRPr>
          </a:p>
        </p:txBody>
      </p:sp>
      <p:sp>
        <p:nvSpPr>
          <p:cNvPr id="3" name="Content Placeholder 2"/>
          <p:cNvSpPr>
            <a:spLocks noGrp="1"/>
          </p:cNvSpPr>
          <p:nvPr>
            <p:ph idx="1"/>
          </p:nvPr>
        </p:nvSpPr>
        <p:spPr>
          <a:xfrm>
            <a:off x="571472" y="1643050"/>
            <a:ext cx="7929618" cy="4143404"/>
          </a:xfrm>
        </p:spPr>
        <p:txBody>
          <a:bodyPr>
            <a:normAutofit fontScale="70000" lnSpcReduction="20000"/>
          </a:bodyPr>
          <a:lstStyle/>
          <a:p>
            <a:pPr algn="ctr">
              <a:lnSpc>
                <a:spcPct val="150000"/>
              </a:lnSpc>
              <a:buNone/>
            </a:pPr>
            <a:r>
              <a:rPr lang="ar-SA" sz="9200" b="1" dirty="0" smtClean="0">
                <a:solidFill>
                  <a:srgbClr val="00B050"/>
                </a:solidFill>
                <a:latin typeface="Traditional Arabic" pitchFamily="18" charset="-78"/>
                <a:cs typeface="Traditional Arabic" pitchFamily="18" charset="-78"/>
              </a:rPr>
              <a:t>شُكْرًا عَلَى حُسْنِ اِهْتِمَامِكُمْ</a:t>
            </a:r>
          </a:p>
          <a:p>
            <a:pPr algn="ctr">
              <a:lnSpc>
                <a:spcPct val="150000"/>
              </a:lnSpc>
              <a:buNone/>
            </a:pPr>
            <a:r>
              <a:rPr lang="en-US" sz="5500" b="1" dirty="0" smtClean="0">
                <a:solidFill>
                  <a:srgbClr val="FF0000"/>
                </a:solidFill>
                <a:cs typeface="Traditional Arabic" pitchFamily="18" charset="-78"/>
              </a:rPr>
              <a:t>Thanks For Your Attention</a:t>
            </a:r>
          </a:p>
          <a:p>
            <a:pPr algn="ctr">
              <a:lnSpc>
                <a:spcPct val="150000"/>
              </a:lnSpc>
              <a:buNone/>
            </a:pPr>
            <a:r>
              <a:rPr lang="en-US" sz="4500" b="1" dirty="0" err="1" smtClean="0">
                <a:solidFill>
                  <a:schemeClr val="tx2">
                    <a:lumMod val="75000"/>
                  </a:schemeClr>
                </a:solidFill>
                <a:cs typeface="Traditional Arabic" pitchFamily="18" charset="-78"/>
              </a:rPr>
              <a:t>Terimah</a:t>
            </a:r>
            <a:r>
              <a:rPr lang="en-US" sz="4500" b="1" dirty="0" smtClean="0">
                <a:solidFill>
                  <a:schemeClr val="tx2">
                    <a:lumMod val="75000"/>
                  </a:schemeClr>
                </a:solidFill>
                <a:cs typeface="Traditional Arabic" pitchFamily="18" charset="-78"/>
              </a:rPr>
              <a:t> </a:t>
            </a:r>
            <a:r>
              <a:rPr lang="en-US" sz="4500" b="1" dirty="0" err="1" smtClean="0">
                <a:solidFill>
                  <a:schemeClr val="tx2">
                    <a:lumMod val="75000"/>
                  </a:schemeClr>
                </a:solidFill>
                <a:cs typeface="Traditional Arabic" pitchFamily="18" charset="-78"/>
              </a:rPr>
              <a:t>Kasih</a:t>
            </a:r>
            <a:r>
              <a:rPr lang="en-US" sz="4500" b="1" dirty="0" smtClean="0">
                <a:solidFill>
                  <a:schemeClr val="tx2">
                    <a:lumMod val="75000"/>
                  </a:schemeClr>
                </a:solidFill>
                <a:cs typeface="Traditional Arabic" pitchFamily="18" charset="-78"/>
              </a:rPr>
              <a:t> – </a:t>
            </a:r>
            <a:r>
              <a:rPr lang="en-US" sz="4500" b="1" dirty="0" err="1" smtClean="0">
                <a:solidFill>
                  <a:schemeClr val="tx2">
                    <a:lumMod val="75000"/>
                  </a:schemeClr>
                </a:solidFill>
                <a:cs typeface="Traditional Arabic" pitchFamily="18" charset="-78"/>
              </a:rPr>
              <a:t>Matur</a:t>
            </a:r>
            <a:r>
              <a:rPr lang="en-US" sz="4500" b="1" dirty="0" smtClean="0">
                <a:solidFill>
                  <a:schemeClr val="tx2">
                    <a:lumMod val="75000"/>
                  </a:schemeClr>
                </a:solidFill>
                <a:cs typeface="Traditional Arabic" pitchFamily="18" charset="-78"/>
              </a:rPr>
              <a:t> </a:t>
            </a:r>
            <a:r>
              <a:rPr lang="en-US" sz="4500" b="1" dirty="0" err="1" smtClean="0">
                <a:solidFill>
                  <a:schemeClr val="tx2">
                    <a:lumMod val="75000"/>
                  </a:schemeClr>
                </a:solidFill>
                <a:cs typeface="Traditional Arabic" pitchFamily="18" charset="-78"/>
              </a:rPr>
              <a:t>Nuwun</a:t>
            </a:r>
            <a:endParaRPr lang="en-US" sz="4500" b="1" dirty="0" smtClean="0">
              <a:solidFill>
                <a:schemeClr val="tx2">
                  <a:lumMod val="75000"/>
                </a:schemeClr>
              </a:solidFill>
              <a:cs typeface="Traditional Arabic" pitchFamily="18" charset="-78"/>
            </a:endParaRPr>
          </a:p>
          <a:p>
            <a:pPr algn="ctr">
              <a:lnSpc>
                <a:spcPct val="150000"/>
              </a:lnSpc>
              <a:buNone/>
            </a:pPr>
            <a:r>
              <a:rPr lang="en-US" sz="3400" b="1" i="1" dirty="0" err="1" smtClean="0">
                <a:solidFill>
                  <a:srgbClr val="00B050"/>
                </a:solidFill>
                <a:cs typeface="Times New Roman" pitchFamily="18" charset="0"/>
              </a:rPr>
              <a:t>Disusun</a:t>
            </a:r>
            <a:r>
              <a:rPr lang="en-US" sz="3400" b="1" i="1" dirty="0" smtClean="0">
                <a:solidFill>
                  <a:srgbClr val="00B050"/>
                </a:solidFill>
                <a:cs typeface="Times New Roman" pitchFamily="18" charset="0"/>
              </a:rPr>
              <a:t> </a:t>
            </a:r>
            <a:r>
              <a:rPr lang="en-US" sz="3400" b="1" i="1" dirty="0" err="1" smtClean="0">
                <a:solidFill>
                  <a:srgbClr val="00B050"/>
                </a:solidFill>
                <a:cs typeface="Times New Roman" pitchFamily="18" charset="0"/>
              </a:rPr>
              <a:t>oleh</a:t>
            </a:r>
            <a:r>
              <a:rPr lang="en-US" sz="3400" b="1" i="1" dirty="0" smtClean="0">
                <a:solidFill>
                  <a:srgbClr val="00B050"/>
                </a:solidFill>
                <a:cs typeface="Times New Roman" pitchFamily="18" charset="0"/>
              </a:rPr>
              <a:t>:</a:t>
            </a:r>
          </a:p>
          <a:p>
            <a:pPr algn="ctr">
              <a:lnSpc>
                <a:spcPct val="150000"/>
              </a:lnSpc>
              <a:buNone/>
            </a:pPr>
            <a:r>
              <a:rPr lang="en-US" sz="3900" i="1" dirty="0" smtClean="0">
                <a:solidFill>
                  <a:srgbClr val="C00000"/>
                </a:solidFill>
                <a:cs typeface="Times New Roman" pitchFamily="18" charset="0"/>
              </a:rPr>
              <a:t> </a:t>
            </a:r>
            <a:r>
              <a:rPr lang="en-US" sz="3900" b="1" i="1" dirty="0" smtClean="0">
                <a:solidFill>
                  <a:srgbClr val="C00000"/>
                </a:solidFill>
                <a:cs typeface="Times New Roman" pitchFamily="18" charset="0"/>
              </a:rPr>
              <a:t>SLAMET </a:t>
            </a:r>
            <a:r>
              <a:rPr lang="en-US" sz="3900" b="1" i="1" dirty="0" err="1" smtClean="0">
                <a:solidFill>
                  <a:srgbClr val="C00000"/>
                </a:solidFill>
                <a:cs typeface="Times New Roman" pitchFamily="18" charset="0"/>
              </a:rPr>
              <a:t>SAEFUROCHMAN,S.Ag,MSI</a:t>
            </a:r>
            <a:endParaRPr lang="en-US" sz="4100" b="1" i="1" dirty="0">
              <a:solidFill>
                <a:srgbClr val="C00000"/>
              </a:solidFill>
              <a:cs typeface="Times New Roman" pitchFamily="18" charset="0"/>
            </a:endParaRPr>
          </a:p>
        </p:txBody>
      </p:sp>
      <p:sp>
        <p:nvSpPr>
          <p:cNvPr id="4" name="Date Placeholder 3"/>
          <p:cNvSpPr>
            <a:spLocks noGrp="1"/>
          </p:cNvSpPr>
          <p:nvPr>
            <p:ph type="dt" sz="half" idx="10"/>
          </p:nvPr>
        </p:nvSpPr>
        <p:spPr>
          <a:xfrm>
            <a:off x="1285852" y="6072207"/>
            <a:ext cx="4286280"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929331"/>
            <a:ext cx="3186106"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
        <p:nvSpPr>
          <p:cNvPr id="3" name="Title 1"/>
          <p:cNvSpPr txBox="1">
            <a:spLocks/>
          </p:cNvSpPr>
          <p:nvPr/>
        </p:nvSpPr>
        <p:spPr>
          <a:xfrm>
            <a:off x="457200" y="214290"/>
            <a:ext cx="8229600" cy="71438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smtClean="0">
                <a:ln>
                  <a:noFill/>
                </a:ln>
                <a:solidFill>
                  <a:srgbClr val="FF0000"/>
                </a:solidFill>
                <a:effectLst/>
                <a:uLnTx/>
                <a:uFillTx/>
                <a:latin typeface="+mj-lt"/>
                <a:ea typeface="+mj-ea"/>
                <a:cs typeface="+mj-cs"/>
              </a:rPr>
              <a:t>VISI &amp; MISI</a:t>
            </a:r>
            <a:r>
              <a:rPr kumimoji="0" lang="en-US" sz="5000" b="1" i="0" u="none" strike="noStrike" kern="1200" cap="none" spc="0" normalizeH="0" baseline="0" noProof="0" smtClean="0">
                <a:ln>
                  <a:noFill/>
                </a:ln>
                <a:solidFill>
                  <a:schemeClr val="tx2"/>
                </a:solidFill>
                <a:effectLst/>
                <a:uLnTx/>
                <a:uFillTx/>
                <a:latin typeface="+mj-lt"/>
                <a:ea typeface="+mj-ea"/>
                <a:cs typeface="+mj-cs"/>
              </a:rPr>
              <a:t> MTs Negeri Kota Tegal</a:t>
            </a:r>
            <a:endParaRPr kumimoji="0" lang="en-US" sz="50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357158" y="928670"/>
            <a:ext cx="8572560" cy="5395930"/>
          </a:xfrm>
          <a:prstGeom prst="rect">
            <a:avLst/>
          </a:prstGeom>
        </p:spPr>
        <p:txBody>
          <a:bodyPr>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600" b="1" i="0" u="none" strike="noStrike" kern="1200" cap="none" spc="0" normalizeH="0" baseline="0" noProof="0" dirty="0" smtClean="0">
                <a:ln>
                  <a:noFill/>
                </a:ln>
                <a:solidFill>
                  <a:schemeClr val="tx1"/>
                </a:solidFill>
                <a:effectLst/>
                <a:uLnTx/>
                <a:uFillTx/>
                <a:latin typeface="+mn-lt"/>
                <a:ea typeface="+mn-ea"/>
                <a:cs typeface="+mn-cs"/>
              </a:rPr>
              <a:t>VISI</a:t>
            </a:r>
            <a:r>
              <a:rPr kumimoji="0" lang="fr-LU" sz="2600" b="0" i="0" u="none" strike="noStrike" kern="1200" cap="none" spc="0" normalizeH="0" baseline="0" noProof="0" dirty="0" smtClean="0">
                <a:ln>
                  <a:noFill/>
                </a:ln>
                <a:solidFill>
                  <a:schemeClr val="tx1"/>
                </a:solidFill>
                <a:effectLst/>
                <a:uLnTx/>
                <a:uFillTx/>
                <a:latin typeface="+mn-lt"/>
                <a:ea typeface="+mn-ea"/>
                <a:cs typeface="+mn-cs"/>
              </a:rPr>
              <a:t>  : </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a:t>
            </a:r>
            <a:r>
              <a:rPr kumimoji="0" lang="fr-LU" sz="2100" b="1" i="1" u="none" strike="noStrike" kern="1200" cap="none" spc="0" normalizeH="0" baseline="0" noProof="0" dirty="0" err="1" smtClean="0">
                <a:ln>
                  <a:noFill/>
                </a:ln>
                <a:solidFill>
                  <a:srgbClr val="002060"/>
                </a:solidFill>
                <a:effectLst/>
                <a:uLnTx/>
                <a:uFillTx/>
                <a:latin typeface="Arial" pitchFamily="34" charset="0"/>
                <a:cs typeface="Arial" pitchFamily="34" charset="0"/>
              </a:rPr>
              <a:t>Menjadi</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cs typeface="Arial" pitchFamily="34" charset="0"/>
              </a:rPr>
              <a:t>Madrasah</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cs typeface="Arial" pitchFamily="34" charset="0"/>
              </a:rPr>
              <a:t>Unggul</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cs typeface="Arial" pitchFamily="34" charset="0"/>
              </a:rPr>
              <a:t>Berprestasi</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 dan </a:t>
            </a:r>
            <a:r>
              <a:rPr kumimoji="0" lang="fr-LU" sz="2100" b="1" i="1" u="none" strike="noStrike" kern="1200" cap="none" spc="0" normalizeH="0" baseline="0" noProof="0" dirty="0" err="1" smtClean="0">
                <a:ln>
                  <a:noFill/>
                </a:ln>
                <a:solidFill>
                  <a:srgbClr val="002060"/>
                </a:solidFill>
                <a:effectLst/>
                <a:uLnTx/>
                <a:uFillTx/>
                <a:latin typeface="Arial" pitchFamily="34" charset="0"/>
                <a:cs typeface="Arial" pitchFamily="34" charset="0"/>
              </a:rPr>
              <a:t>Tepercaya</a:t>
            </a:r>
            <a:r>
              <a:rPr kumimoji="0" lang="fr-LU" sz="2100" b="1" i="1" u="none" strike="noStrike" kern="1200" cap="none" spc="0" normalizeH="0" baseline="0" noProof="0" dirty="0" smtClean="0">
                <a:ln>
                  <a:noFill/>
                </a:ln>
                <a:solidFill>
                  <a:srgbClr val="002060"/>
                </a:solidFill>
                <a:effectLst/>
                <a:uLnTx/>
                <a:uFillTx/>
                <a:latin typeface="Arial" pitchFamily="34" charset="0"/>
                <a:cs typeface="Arial" pitchFamily="34" charset="0"/>
              </a:rPr>
              <a:t>”</a:t>
            </a:r>
            <a:endParaRPr kumimoji="0" lang="en-US" sz="2100" b="0" i="0" u="none" strike="noStrike" kern="1200" cap="none" spc="0" normalizeH="0" baseline="0" noProof="0" dirty="0" smtClean="0">
              <a:ln>
                <a:noFill/>
              </a:ln>
              <a:solidFill>
                <a:srgbClr val="002060"/>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1800" b="1"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Indikator</a:t>
            </a:r>
            <a:r>
              <a:rPr kumimoji="0" lang="fr-LU" sz="18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Berkualitas</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dalam</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Iman dan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Taqwa</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yang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terwujud</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dalam</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pengamalan</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agama</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Islam</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Kreatif</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inovatif</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dan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aplikatif</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dalam</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penguasaan</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ilmu</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pengetahuan</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dan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teknologi</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Berprestasi</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dalam</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bidang</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akademik</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dan non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akademik</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Menjadi</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pilihan</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utama</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masyarakat</a:t>
            </a:r>
            <a:endPar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MISI</a:t>
            </a:r>
            <a:r>
              <a:rPr kumimoji="0" lang="fr-LU"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 </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“IKHLAS”</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 = Islam </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Mewujudkan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peserta</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didik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yang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berkepribadian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Islami</a:t>
            </a:r>
            <a:endPar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1" i="0" u="none" strike="noStrike" kern="1200" cap="none" spc="0" normalizeH="0" baseline="0" noProof="0" dirty="0" smtClean="0">
              <a:ln>
                <a:noFill/>
              </a:ln>
              <a:solidFill>
                <a:srgbClr val="002060"/>
              </a:solidFill>
              <a:effectLst/>
              <a:uLnTx/>
              <a:uFillTx/>
              <a:latin typeface="+mn-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K =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Kreatif</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Mewujudkan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peserta</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didik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yang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kreatif</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inovatif</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dan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aplikatif</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dalam</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penguasaan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IPTEK</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1" i="0" u="none" strike="noStrike" kern="1200" cap="none" spc="0" normalizeH="0" baseline="0" noProof="0" dirty="0" smtClean="0">
              <a:ln>
                <a:noFill/>
              </a:ln>
              <a:solidFill>
                <a:srgbClr val="002060"/>
              </a:solidFill>
              <a:effectLst/>
              <a:uLnTx/>
              <a:uFillTx/>
              <a:latin typeface="+mn-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 =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Hidupkan</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Potensi</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Menghidupkan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seluruh</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potensi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peserta</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didik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untuk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meraih</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prestasi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terbaik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di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bidang</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akademik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dan non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akademik</a:t>
            </a:r>
            <a:endPar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 =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Lintas</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antar</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lembaga</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Membangun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sinergi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antar</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instansi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untuk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kemajuan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madrasah</a:t>
            </a:r>
            <a:endPar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Akuntabel</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Mewujudkan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akuntabilitas</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dalam</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pelayanan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pendidikan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terhadap</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peserta</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didik</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dan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masyarakat</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dan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memiliki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sistem</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informasi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terpadu</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yang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mudah</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diakses</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masyarakat</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 =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Selalu</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menjadi</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prioritas</a:t>
            </a:r>
            <a:r>
              <a:rPr kumimoji="0" lang="fr-LU" sz="2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utama</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1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Mewujudkan</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madrasah</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yang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selalu</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menjadi</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prioritas</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utama</a:t>
            </a:r>
            <a:r>
              <a:rPr kumimoji="0" lang="fr-LU" sz="2100" b="1"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fr-LU" sz="2100" b="1" i="1" u="none" strike="noStrike" kern="1200" cap="none" spc="0" normalizeH="0" baseline="0" noProof="0" dirty="0" err="1" smtClean="0">
                <a:ln>
                  <a:noFill/>
                </a:ln>
                <a:solidFill>
                  <a:srgbClr val="002060"/>
                </a:solidFill>
                <a:effectLst/>
                <a:uLnTx/>
                <a:uFillTx/>
                <a:latin typeface="Arial" pitchFamily="34" charset="0"/>
                <a:ea typeface="+mn-ea"/>
                <a:cs typeface="Arial" pitchFamily="34" charset="0"/>
              </a:rPr>
              <a:t>masyarakat</a:t>
            </a:r>
            <a:endParaRPr kumimoji="0" lang="en-US" sz="21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LU" sz="2600" b="1" i="0" u="none" strike="noStrike" kern="1200" cap="none" spc="0" normalizeH="0" baseline="0" noProof="0" dirty="0" smtClean="0">
                <a:ln>
                  <a:noFill/>
                </a:ln>
                <a:solidFill>
                  <a:srgbClr val="002060"/>
                </a:solidFill>
                <a:effectLst/>
                <a:uLnTx/>
                <a:uFillTx/>
                <a:latin typeface="+mn-lt"/>
                <a:ea typeface="+mn-ea"/>
                <a:cs typeface="+mn-cs"/>
              </a:rPr>
              <a:t> </a:t>
            </a:r>
            <a:endParaRPr kumimoji="0" lang="en-US" sz="2600" b="1" i="0" u="none" strike="noStrike" kern="1200" cap="none" spc="0" normalizeH="0" baseline="0" noProof="0" dirty="0" smtClean="0">
              <a:ln>
                <a:noFill/>
              </a:ln>
              <a:solidFill>
                <a:srgbClr val="00206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1"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786" y="6143645"/>
            <a:ext cx="3571900" cy="285752"/>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
        <p:nvSpPr>
          <p:cNvPr id="3" name="Title 1"/>
          <p:cNvSpPr txBox="1">
            <a:spLocks/>
          </p:cNvSpPr>
          <p:nvPr/>
        </p:nvSpPr>
        <p:spPr>
          <a:xfrm>
            <a:off x="457200" y="428604"/>
            <a:ext cx="8229600" cy="114300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900" b="1" i="0" u="none" strike="noStrike" kern="1200" cap="none" spc="0" normalizeH="0" baseline="0" noProof="0" dirty="0">
              <a:ln>
                <a:noFill/>
              </a:ln>
              <a:solidFill>
                <a:srgbClr val="FF0000"/>
              </a:solidFill>
              <a:effectLst/>
              <a:uLnTx/>
              <a:uFillTx/>
              <a:latin typeface="+mj-lt"/>
              <a:ea typeface="+mj-ea"/>
              <a:cs typeface="+mj-cs"/>
            </a:endParaRPr>
          </a:p>
        </p:txBody>
      </p:sp>
      <p:sp>
        <p:nvSpPr>
          <p:cNvPr id="4" name="Content Placeholder 2"/>
          <p:cNvSpPr txBox="1">
            <a:spLocks/>
          </p:cNvSpPr>
          <p:nvPr/>
        </p:nvSpPr>
        <p:spPr>
          <a:xfrm>
            <a:off x="1714480" y="1428736"/>
            <a:ext cx="6715172" cy="4214842"/>
          </a:xfrm>
          <a:prstGeom prst="rect">
            <a:avLst/>
          </a:prstGeom>
        </p:spPr>
        <p:txBody>
          <a:bodyP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 Bahasa Indonesia</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(6 Jam)		</a:t>
            </a:r>
            <a:endParaRPr kumimoji="0" lang="id-ID" sz="72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Matematika</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(5 Jam)		</a:t>
            </a:r>
            <a:endParaRPr kumimoji="0" lang="id-ID" sz="72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3. Bahasa Inggris</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(4 Jam)		</a:t>
            </a:r>
            <a:endParaRPr kumimoji="0" lang="id-ID" sz="72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4. Ilmu Pengetahuan Alam</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(5 Jam)		</a:t>
            </a:r>
            <a:endParaRPr kumimoji="0" lang="id-ID" sz="72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5. Qur’an Hadits</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Jam)	</a:t>
            </a:r>
            <a:endParaRPr kumimoji="0" lang="id-ID" sz="72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6.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Fikih</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Jam)		</a:t>
            </a:r>
            <a:endParaRPr kumimoji="0" lang="id-ID" sz="72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7. Sejarah Kebudayaan Islam</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Jam)		</a:t>
            </a:r>
            <a:endParaRPr kumimoji="0" lang="id-ID" sz="72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8.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Akidah</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Akhlak</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Jam)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9. Bahasa Arab</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(3 Jam)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10. Ilmu Pengetahuan Sosial</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(4 Jam)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11. Pendidikan Pancasila Kewarganegaraan</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(3 </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J</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12. Pendidikan Jasmani Olahraga Kesehatan</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(3 </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J</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13. Seni Budaya</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14. Prakarya</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(2 Jam)		</a:t>
            </a:r>
            <a:endParaRPr kumimoji="0" lang="id-ID" sz="72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15. Bahasa Jawa</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(1 Jam)</a:t>
            </a:r>
            <a:endPar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16. Baca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Tulis</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Al-Qur’an			(1 Jam)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17.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Bimbingan</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7200" b="1" i="0" u="none" strike="noStrike" kern="1200" cap="none" spc="0" normalizeH="0" baseline="0" noProof="0" dirty="0" err="1" smtClean="0">
                <a:ln>
                  <a:noFill/>
                </a:ln>
                <a:solidFill>
                  <a:schemeClr val="tx1"/>
                </a:solidFill>
                <a:effectLst/>
                <a:uLnTx/>
                <a:uFillTx/>
                <a:latin typeface="+mj-lt"/>
                <a:ea typeface="+mn-ea"/>
                <a:cs typeface="Arial" pitchFamily="34" charset="0"/>
              </a:rPr>
              <a:t>Konseling</a:t>
            </a:r>
            <a:r>
              <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rPr>
              <a:t>			(1 Jam)</a:t>
            </a:r>
            <a:r>
              <a:rPr kumimoji="0" lang="id-ID" sz="7200" b="1" i="0" u="none" strike="noStrike" kern="1200" cap="none" spc="0" normalizeH="0" baseline="0" noProof="0" dirty="0" smtClean="0">
                <a:ln>
                  <a:noFill/>
                </a:ln>
                <a:solidFill>
                  <a:schemeClr val="tx1"/>
                </a:solidFill>
                <a:effectLst/>
                <a:uLnTx/>
                <a:uFillTx/>
                <a:latin typeface="+mj-lt"/>
                <a:ea typeface="+mn-ea"/>
                <a:cs typeface="Arial" pitchFamily="34" charset="0"/>
              </a:rPr>
              <a:t>	</a:t>
            </a:r>
            <a:endParaRPr kumimoji="0" lang="en-US" sz="72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274320" marR="0" lvl="0" indent="-274320" algn="l" defTabSz="914400" rtl="0" eaLnBrk="1" fontAlgn="auto" latinLnBrk="0" hangingPunct="1">
              <a:lnSpc>
                <a:spcPct val="150000"/>
              </a:lnSpc>
              <a:spcBef>
                <a:spcPts val="0"/>
              </a:spcBef>
              <a:spcAft>
                <a:spcPts val="0"/>
              </a:spcAft>
              <a:buClr>
                <a:schemeClr val="accent3"/>
              </a:buClr>
              <a:buSzPct val="95000"/>
              <a:buFont typeface="Wingdings 2"/>
              <a:buNone/>
              <a:tabLst/>
              <a:defRPr/>
            </a:pPr>
            <a:endParaRPr kumimoji="0" lang="en-US" sz="32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a:p>
            <a:pPr marL="269875" marR="0" lvl="0" indent="-269875"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52000"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p:txBody>
      </p:sp>
      <p:sp>
        <p:nvSpPr>
          <p:cNvPr id="5" name="Title 1"/>
          <p:cNvSpPr txBox="1">
            <a:spLocks/>
          </p:cNvSpPr>
          <p:nvPr/>
        </p:nvSpPr>
        <p:spPr>
          <a:xfrm>
            <a:off x="428596" y="214290"/>
            <a:ext cx="8215370" cy="8572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002060"/>
                </a:solidFill>
                <a:effectLst/>
                <a:uLnTx/>
                <a:uFillTx/>
                <a:latin typeface="+mj-lt"/>
                <a:ea typeface="+mj-ea"/>
                <a:cs typeface="+mj-cs"/>
              </a:rPr>
              <a:t>DAFTAR M</a:t>
            </a:r>
            <a:r>
              <a:rPr kumimoji="0" lang="en-US" sz="3600" b="1" i="0" u="none" strike="noStrike" kern="1200" cap="none" spc="0" normalizeH="0" baseline="0" noProof="0" dirty="0" smtClean="0">
                <a:ln>
                  <a:noFill/>
                </a:ln>
                <a:solidFill>
                  <a:srgbClr val="002060"/>
                </a:solidFill>
                <a:effectLst/>
                <a:uLnTx/>
                <a:uFillTx/>
                <a:latin typeface="+mj-lt"/>
                <a:ea typeface="+mj-ea"/>
                <a:cs typeface="+mj-cs"/>
              </a:rPr>
              <a:t>APEL </a:t>
            </a:r>
            <a:r>
              <a:rPr kumimoji="0" lang="id-ID" sz="3600" b="1" i="0" u="none" strike="noStrike" kern="1200" cap="none" spc="0" normalizeH="0" baseline="0" noProof="0" dirty="0" smtClean="0">
                <a:ln>
                  <a:noFill/>
                </a:ln>
                <a:solidFill>
                  <a:srgbClr val="002060"/>
                </a:solidFill>
                <a:effectLst/>
                <a:uLnTx/>
                <a:uFillTx/>
                <a:latin typeface="+mj-lt"/>
                <a:ea typeface="+mj-ea"/>
                <a:cs typeface="+mj-cs"/>
              </a:rPr>
              <a:t>(</a:t>
            </a:r>
            <a:r>
              <a:rPr kumimoji="0" lang="id-ID" sz="3600" b="1" i="0" u="none" strike="noStrike" kern="1200" cap="none" spc="0" normalizeH="0" baseline="0" noProof="0" dirty="0" smtClean="0">
                <a:ln>
                  <a:noFill/>
                </a:ln>
                <a:solidFill>
                  <a:srgbClr val="FF0000"/>
                </a:solidFill>
                <a:effectLst/>
                <a:uLnTx/>
                <a:uFillTx/>
                <a:latin typeface="+mj-lt"/>
                <a:ea typeface="+mj-ea"/>
                <a:cs typeface="+mj-cs"/>
              </a:rPr>
              <a:t>K13</a:t>
            </a:r>
            <a:r>
              <a:rPr kumimoji="0" lang="id-ID" sz="3600" b="1" i="0" u="none" strike="noStrike" kern="1200" cap="none" spc="0" normalizeH="0" baseline="0" noProof="0" dirty="0" smtClean="0">
                <a:ln>
                  <a:noFill/>
                </a:ln>
                <a:solidFill>
                  <a:srgbClr val="002060"/>
                </a:solidFill>
                <a:effectLst/>
                <a:uLnTx/>
                <a:uFillTx/>
                <a:latin typeface="+mj-lt"/>
                <a:ea typeface="+mj-ea"/>
                <a:cs typeface="+mj-cs"/>
              </a:rPr>
              <a:t>)</a:t>
            </a:r>
            <a:r>
              <a:rPr kumimoji="0" lang="en-US" sz="4000" b="1" i="0" u="none" strike="noStrike" kern="1200" cap="none" spc="0" normalizeH="0" baseline="0" noProof="0" dirty="0" smtClean="0">
                <a:ln>
                  <a:noFill/>
                </a:ln>
                <a:solidFill>
                  <a:srgbClr val="002060"/>
                </a:solidFill>
                <a:effectLst/>
                <a:uLnTx/>
                <a:uFillTx/>
                <a:latin typeface="+mj-lt"/>
                <a:ea typeface="+mj-ea"/>
                <a:cs typeface="+mj-cs"/>
              </a:rPr>
              <a:t> </a:t>
            </a:r>
            <a:r>
              <a:rPr kumimoji="0" lang="id-ID" sz="2800" b="1" i="0" u="none" strike="noStrike" kern="1200" cap="none" spc="0" normalizeH="0" baseline="0" noProof="0" dirty="0" smtClean="0">
                <a:ln>
                  <a:noFill/>
                </a:ln>
                <a:solidFill>
                  <a:srgbClr val="FF0000"/>
                </a:solidFill>
                <a:effectLst/>
                <a:uLnTx/>
                <a:uFillTx/>
                <a:latin typeface="+mj-lt"/>
                <a:ea typeface="+mj-ea"/>
                <a:cs typeface="+mj-cs"/>
              </a:rPr>
              <a:t>MTsN KOTA TEGAL</a:t>
            </a:r>
            <a:endParaRPr kumimoji="0" lang="en-US" sz="28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2400" b="1" i="0" u="none" strike="noStrike" kern="1200" cap="none" spc="0" normalizeH="0" baseline="0" noProof="0" dirty="0" smtClean="0">
                <a:ln>
                  <a:noFill/>
                </a:ln>
                <a:solidFill>
                  <a:srgbClr val="0070C0"/>
                </a:solidFill>
                <a:effectLst/>
                <a:uLnTx/>
                <a:uFillTx/>
                <a:latin typeface="+mj-lt"/>
                <a:ea typeface="+mj-ea"/>
                <a:cs typeface="+mj-cs"/>
              </a:rPr>
              <a:t>(KBM PAGI</a:t>
            </a:r>
            <a:r>
              <a:rPr kumimoji="0" lang="en-US" sz="2400" b="1" i="0" u="none" strike="noStrike" kern="1200" cap="none" spc="0" normalizeH="0" noProof="0" dirty="0" smtClean="0">
                <a:ln>
                  <a:noFill/>
                </a:ln>
                <a:solidFill>
                  <a:srgbClr val="0070C0"/>
                </a:solidFill>
                <a:effectLst/>
                <a:uLnTx/>
                <a:uFillTx/>
                <a:latin typeface="+mj-lt"/>
                <a:ea typeface="+mj-ea"/>
                <a:cs typeface="+mj-cs"/>
              </a:rPr>
              <a:t> </a:t>
            </a:r>
            <a:r>
              <a:rPr kumimoji="0" lang="en-US" sz="2400" b="1" i="0" u="none" strike="noStrike" kern="1200" cap="none" spc="0" normalizeH="0" noProof="0" dirty="0" err="1" smtClean="0">
                <a:ln>
                  <a:noFill/>
                </a:ln>
                <a:solidFill>
                  <a:srgbClr val="0070C0"/>
                </a:solidFill>
                <a:effectLst/>
                <a:uLnTx/>
                <a:uFillTx/>
                <a:latin typeface="+mj-lt"/>
                <a:ea typeface="+mj-ea"/>
                <a:cs typeface="+mj-cs"/>
              </a:rPr>
              <a:t>baik</a:t>
            </a:r>
            <a:r>
              <a:rPr kumimoji="0" lang="en-US" sz="2400" b="1" i="0" u="none" strike="noStrike" kern="1200" cap="none" spc="0" normalizeH="0" noProof="0" dirty="0" smtClean="0">
                <a:ln>
                  <a:noFill/>
                </a:ln>
                <a:solidFill>
                  <a:srgbClr val="0070C0"/>
                </a:solidFill>
                <a:effectLst/>
                <a:uLnTx/>
                <a:uFillTx/>
                <a:latin typeface="+mj-lt"/>
                <a:ea typeface="+mj-ea"/>
                <a:cs typeface="+mj-cs"/>
              </a:rPr>
              <a:t> </a:t>
            </a:r>
            <a:r>
              <a:rPr kumimoji="0" lang="en-US" sz="2400" b="1" i="0" u="none" strike="noStrike" kern="1200" cap="none" spc="0" normalizeH="0" noProof="0" dirty="0" err="1" smtClean="0">
                <a:ln>
                  <a:noFill/>
                </a:ln>
                <a:solidFill>
                  <a:srgbClr val="0070C0"/>
                </a:solidFill>
                <a:effectLst/>
                <a:uLnTx/>
                <a:uFillTx/>
                <a:latin typeface="+mj-lt"/>
                <a:ea typeface="+mj-ea"/>
                <a:cs typeface="+mj-cs"/>
              </a:rPr>
              <a:t>Kelas</a:t>
            </a:r>
            <a:r>
              <a:rPr kumimoji="0" lang="en-US" sz="2400" b="1" i="0" u="none" strike="noStrike" kern="1200" cap="none" spc="0" normalizeH="0" noProof="0" dirty="0" smtClean="0">
                <a:ln>
                  <a:noFill/>
                </a:ln>
                <a:solidFill>
                  <a:srgbClr val="0070C0"/>
                </a:solidFill>
                <a:effectLst/>
                <a:uLnTx/>
                <a:uFillTx/>
                <a:latin typeface="+mj-lt"/>
                <a:ea typeface="+mj-ea"/>
                <a:cs typeface="+mj-cs"/>
              </a:rPr>
              <a:t> </a:t>
            </a:r>
            <a:r>
              <a:rPr kumimoji="0" lang="en-US" sz="2400" b="1" i="0" u="none" strike="noStrike" kern="1200" cap="none" spc="0" normalizeH="0" noProof="0" dirty="0" err="1" smtClean="0">
                <a:ln>
                  <a:noFill/>
                </a:ln>
                <a:solidFill>
                  <a:srgbClr val="0070C0"/>
                </a:solidFill>
                <a:effectLst/>
                <a:uLnTx/>
                <a:uFillTx/>
                <a:latin typeface="+mj-lt"/>
                <a:ea typeface="+mj-ea"/>
                <a:cs typeface="+mj-cs"/>
              </a:rPr>
              <a:t>Reguler</a:t>
            </a:r>
            <a:r>
              <a:rPr kumimoji="0" lang="en-US" sz="2400" b="1" i="0" u="none" strike="noStrike" kern="1200" cap="none" spc="0" normalizeH="0" noProof="0" dirty="0" smtClean="0">
                <a:ln>
                  <a:noFill/>
                </a:ln>
                <a:solidFill>
                  <a:srgbClr val="0070C0"/>
                </a:solidFill>
                <a:effectLst/>
                <a:uLnTx/>
                <a:uFillTx/>
                <a:latin typeface="+mj-lt"/>
                <a:ea typeface="+mj-ea"/>
                <a:cs typeface="+mj-cs"/>
              </a:rPr>
              <a:t> </a:t>
            </a:r>
            <a:r>
              <a:rPr kumimoji="0" lang="en-US" sz="2400" b="1" i="0" u="none" strike="noStrike" kern="1200" cap="none" spc="0" normalizeH="0" noProof="0" dirty="0" err="1" smtClean="0">
                <a:ln>
                  <a:noFill/>
                </a:ln>
                <a:solidFill>
                  <a:srgbClr val="0070C0"/>
                </a:solidFill>
                <a:effectLst/>
                <a:uLnTx/>
                <a:uFillTx/>
                <a:latin typeface="+mj-lt"/>
                <a:ea typeface="+mj-ea"/>
                <a:cs typeface="+mj-cs"/>
              </a:rPr>
              <a:t>maupun</a:t>
            </a:r>
            <a:r>
              <a:rPr kumimoji="0" lang="en-US" sz="2400" b="1" i="0" u="none" strike="noStrike" kern="1200" cap="none" spc="0" normalizeH="0" noProof="0" dirty="0" smtClean="0">
                <a:ln>
                  <a:noFill/>
                </a:ln>
                <a:solidFill>
                  <a:srgbClr val="0070C0"/>
                </a:solidFill>
                <a:effectLst/>
                <a:uLnTx/>
                <a:uFillTx/>
                <a:latin typeface="+mj-lt"/>
                <a:ea typeface="+mj-ea"/>
                <a:cs typeface="+mj-cs"/>
              </a:rPr>
              <a:t> Full Day)</a:t>
            </a:r>
            <a:endParaRPr kumimoji="0" lang="en-US" sz="24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0100" y="5500703"/>
            <a:ext cx="3357586" cy="357190"/>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
        <p:nvSpPr>
          <p:cNvPr id="3" name="Title 1"/>
          <p:cNvSpPr txBox="1">
            <a:spLocks/>
          </p:cNvSpPr>
          <p:nvPr/>
        </p:nvSpPr>
        <p:spPr>
          <a:xfrm>
            <a:off x="428596" y="357166"/>
            <a:ext cx="8215370" cy="128588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000" b="1" i="0" u="none" strike="noStrike" kern="1200" cap="none" spc="0" normalizeH="0" baseline="0" noProof="0" dirty="0" smtClean="0">
                <a:ln>
                  <a:noFill/>
                </a:ln>
                <a:solidFill>
                  <a:srgbClr val="002060"/>
                </a:solidFill>
                <a:effectLst/>
                <a:uLnTx/>
                <a:uFillTx/>
                <a:latin typeface="+mj-lt"/>
                <a:ea typeface="+mj-ea"/>
                <a:cs typeface="+mj-cs"/>
              </a:rPr>
              <a:t>DAFTAR M</a:t>
            </a:r>
            <a:r>
              <a:rPr kumimoji="0" lang="en-US" sz="5000" b="1" i="0" u="none" strike="noStrike" kern="1200" cap="none" spc="0" normalizeH="0" baseline="0" noProof="0" dirty="0" smtClean="0">
                <a:ln>
                  <a:noFill/>
                </a:ln>
                <a:solidFill>
                  <a:srgbClr val="002060"/>
                </a:solidFill>
                <a:effectLst/>
                <a:uLnTx/>
                <a:uFillTx/>
                <a:latin typeface="+mj-lt"/>
                <a:ea typeface="+mj-ea"/>
                <a:cs typeface="+mj-cs"/>
              </a:rPr>
              <a:t>APEL</a:t>
            </a:r>
            <a:r>
              <a:rPr kumimoji="0" lang="en-US" sz="4000" b="1" i="0" u="none" strike="noStrike" kern="1200" cap="none" spc="0" normalizeH="0" baseline="0" noProof="0" dirty="0" smtClean="0">
                <a:ln>
                  <a:noFill/>
                </a:ln>
                <a:solidFill>
                  <a:srgbClr val="002060"/>
                </a:solidFill>
                <a:effectLst/>
                <a:uLnTx/>
                <a:uFillTx/>
                <a:latin typeface="+mj-lt"/>
                <a:ea typeface="+mj-ea"/>
                <a:cs typeface="+mj-cs"/>
              </a:rPr>
              <a:t> </a:t>
            </a:r>
            <a:r>
              <a:rPr lang="en-US" sz="3200" b="1" dirty="0" smtClean="0">
                <a:solidFill>
                  <a:srgbClr val="FF0000"/>
                </a:solidFill>
                <a:latin typeface="+mj-lt"/>
                <a:ea typeface="+mj-ea"/>
                <a:cs typeface="+mj-cs"/>
              </a:rPr>
              <a:t>KELAS FULL DAY</a:t>
            </a:r>
            <a:endParaRPr kumimoji="0" lang="en-US" sz="32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2500" b="1" i="0" u="none" strike="noStrike" kern="1200" cap="none" spc="0" normalizeH="0" baseline="0" noProof="0" dirty="0" smtClean="0">
                <a:ln>
                  <a:noFill/>
                </a:ln>
                <a:solidFill>
                  <a:srgbClr val="0070C0"/>
                </a:solidFill>
                <a:effectLst/>
                <a:uLnTx/>
                <a:uFillTx/>
                <a:latin typeface="+mj-lt"/>
                <a:ea typeface="+mj-ea"/>
                <a:cs typeface="+mj-cs"/>
              </a:rPr>
              <a:t>(</a:t>
            </a:r>
            <a:r>
              <a:rPr kumimoji="0" lang="en-US" sz="2500" b="1" i="0" u="none" strike="noStrike" kern="1200" cap="none" spc="0" normalizeH="0" baseline="0" noProof="0" dirty="0" err="1" smtClean="0">
                <a:ln>
                  <a:noFill/>
                </a:ln>
                <a:solidFill>
                  <a:srgbClr val="0070C0"/>
                </a:solidFill>
                <a:effectLst/>
                <a:uLnTx/>
                <a:uFillTx/>
                <a:latin typeface="+mj-lt"/>
                <a:ea typeface="+mj-ea"/>
                <a:cs typeface="+mj-cs"/>
              </a:rPr>
              <a:t>Tambahan</a:t>
            </a:r>
            <a:r>
              <a:rPr kumimoji="0" lang="en-US" sz="2500" b="1" i="0" u="none" strike="noStrike" kern="1200" cap="none" spc="0" normalizeH="0" noProof="0" dirty="0" smtClean="0">
                <a:ln>
                  <a:noFill/>
                </a:ln>
                <a:solidFill>
                  <a:srgbClr val="0070C0"/>
                </a:solidFill>
                <a:effectLst/>
                <a:uLnTx/>
                <a:uFillTx/>
                <a:latin typeface="+mj-lt"/>
                <a:ea typeface="+mj-ea"/>
                <a:cs typeface="+mj-cs"/>
              </a:rPr>
              <a:t> Jam </a:t>
            </a:r>
            <a:r>
              <a:rPr kumimoji="0" lang="en-US" sz="2500" b="1" i="0" u="none" strike="noStrike" kern="1200" cap="none" spc="0" normalizeH="0" noProof="0" dirty="0" err="1" smtClean="0">
                <a:ln>
                  <a:noFill/>
                </a:ln>
                <a:solidFill>
                  <a:srgbClr val="0070C0"/>
                </a:solidFill>
                <a:effectLst/>
                <a:uLnTx/>
                <a:uFillTx/>
                <a:latin typeface="+mj-lt"/>
                <a:ea typeface="+mj-ea"/>
                <a:cs typeface="+mj-cs"/>
              </a:rPr>
              <a:t>Pelajaran</a:t>
            </a:r>
            <a:r>
              <a:rPr kumimoji="0" lang="en-US" sz="2500" b="1" i="0" u="none" strike="noStrike" kern="1200" cap="none" spc="0" normalizeH="0" noProof="0" dirty="0" smtClean="0">
                <a:ln>
                  <a:noFill/>
                </a:ln>
                <a:solidFill>
                  <a:srgbClr val="0070C0"/>
                </a:solidFill>
                <a:effectLst/>
                <a:uLnTx/>
                <a:uFillTx/>
                <a:latin typeface="+mj-lt"/>
                <a:ea typeface="+mj-ea"/>
                <a:cs typeface="+mj-cs"/>
              </a:rPr>
              <a:t> </a:t>
            </a:r>
            <a:r>
              <a:rPr kumimoji="0" lang="en-US" sz="2500" b="1" i="0" u="none" strike="noStrike" kern="1200" cap="none" spc="0" normalizeH="0" noProof="0" dirty="0" err="1" smtClean="0">
                <a:ln>
                  <a:noFill/>
                </a:ln>
                <a:solidFill>
                  <a:srgbClr val="0070C0"/>
                </a:solidFill>
                <a:effectLst/>
                <a:uLnTx/>
                <a:uFillTx/>
                <a:latin typeface="+mj-lt"/>
                <a:ea typeface="+mj-ea"/>
                <a:cs typeface="+mj-cs"/>
              </a:rPr>
              <a:t>atau</a:t>
            </a:r>
            <a:r>
              <a:rPr kumimoji="0" lang="en-US" sz="2500" b="1" i="0" u="none" strike="noStrike" kern="1200" cap="none" spc="0" normalizeH="0" noProof="0" dirty="0" smtClean="0">
                <a:ln>
                  <a:noFill/>
                </a:ln>
                <a:solidFill>
                  <a:srgbClr val="0070C0"/>
                </a:solidFill>
                <a:effectLst/>
                <a:uLnTx/>
                <a:uFillTx/>
                <a:latin typeface="+mj-lt"/>
                <a:ea typeface="+mj-ea"/>
                <a:cs typeface="+mj-cs"/>
              </a:rPr>
              <a:t> LES </a:t>
            </a:r>
            <a:r>
              <a:rPr kumimoji="0" lang="en-US" sz="2500" b="1" i="0" u="none" strike="noStrike" kern="1200" cap="none" spc="0" normalizeH="0" noProof="0" dirty="0" err="1" smtClean="0">
                <a:ln>
                  <a:noFill/>
                </a:ln>
                <a:solidFill>
                  <a:srgbClr val="0070C0"/>
                </a:solidFill>
                <a:effectLst/>
                <a:uLnTx/>
                <a:uFillTx/>
                <a:latin typeface="+mj-lt"/>
                <a:ea typeface="+mj-ea"/>
                <a:cs typeface="+mj-cs"/>
              </a:rPr>
              <a:t>Kelas</a:t>
            </a:r>
            <a:r>
              <a:rPr kumimoji="0" lang="en-US" sz="2500" b="1" i="0" u="none" strike="noStrike" kern="1200" cap="none" spc="0" normalizeH="0" noProof="0" dirty="0" smtClean="0">
                <a:ln>
                  <a:noFill/>
                </a:ln>
                <a:solidFill>
                  <a:srgbClr val="0070C0"/>
                </a:solidFill>
                <a:effectLst/>
                <a:uLnTx/>
                <a:uFillTx/>
                <a:latin typeface="+mj-lt"/>
                <a:ea typeface="+mj-ea"/>
                <a:cs typeface="+mj-cs"/>
              </a:rPr>
              <a:t> Full Day)</a:t>
            </a:r>
            <a:endParaRPr kumimoji="0" lang="en-US" sz="2500" b="1" i="0" u="none" strike="noStrike" kern="1200" cap="none" spc="0" normalizeH="0" baseline="0" noProof="0" dirty="0">
              <a:ln>
                <a:noFill/>
              </a:ln>
              <a:solidFill>
                <a:srgbClr val="0070C0"/>
              </a:solidFill>
              <a:effectLst/>
              <a:uLnTx/>
              <a:uFillTx/>
              <a:latin typeface="+mj-lt"/>
              <a:ea typeface="+mj-ea"/>
              <a:cs typeface="+mj-cs"/>
            </a:endParaRPr>
          </a:p>
        </p:txBody>
      </p:sp>
      <p:sp>
        <p:nvSpPr>
          <p:cNvPr id="4" name="Content Placeholder 2"/>
          <p:cNvSpPr txBox="1">
            <a:spLocks/>
          </p:cNvSpPr>
          <p:nvPr/>
        </p:nvSpPr>
        <p:spPr>
          <a:xfrm>
            <a:off x="1142976" y="1857364"/>
            <a:ext cx="7572428" cy="3786214"/>
          </a:xfrm>
          <a:prstGeom prst="rect">
            <a:avLst/>
          </a:prstGeom>
        </p:spPr>
        <p:txBody>
          <a:bodyP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1. Bahasa Indonesia</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2. Matematika</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3. Bahasa Inggris</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&amp; Conversation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4. Ilmu Pengetahuan Alam</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FF000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5. </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TIK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6. </a:t>
            </a:r>
            <a:r>
              <a:rPr kumimoji="0" lang="en-US" sz="10400" b="1" i="0" u="none" strike="noStrike" kern="1200" cap="none" spc="0" normalizeH="0" baseline="0" noProof="0" dirty="0" err="1" smtClean="0">
                <a:ln>
                  <a:noFill/>
                </a:ln>
                <a:solidFill>
                  <a:schemeClr val="tx1"/>
                </a:solidFill>
                <a:effectLst/>
                <a:uLnTx/>
                <a:uFillTx/>
                <a:latin typeface="+mj-lt"/>
                <a:ea typeface="+mn-ea"/>
                <a:cs typeface="Arial" pitchFamily="34" charset="0"/>
              </a:rPr>
              <a:t>Praktik</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en-US" sz="10400" b="1" i="0" u="none" strike="noStrike" kern="1200" cap="none" spc="0" normalizeH="0" baseline="0" noProof="0" dirty="0" err="1" smtClean="0">
                <a:ln>
                  <a:noFill/>
                </a:ln>
                <a:solidFill>
                  <a:schemeClr val="tx1"/>
                </a:solidFill>
                <a:effectLst/>
                <a:uLnTx/>
                <a:uFillTx/>
                <a:latin typeface="+mj-lt"/>
                <a:ea typeface="+mn-ea"/>
                <a:cs typeface="Arial" pitchFamily="34" charset="0"/>
              </a:rPr>
              <a:t>Ibadah</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7. </a:t>
            </a:r>
            <a:r>
              <a:rPr kumimoji="0" lang="en-US" sz="10400" b="1" i="0" u="none" strike="noStrike" kern="1200" cap="none" spc="0" normalizeH="0" baseline="0" noProof="0" dirty="0" err="1" smtClean="0">
                <a:ln>
                  <a:noFill/>
                </a:ln>
                <a:solidFill>
                  <a:schemeClr val="tx1"/>
                </a:solidFill>
                <a:effectLst/>
                <a:uLnTx/>
                <a:uFillTx/>
                <a:latin typeface="+mj-lt"/>
                <a:ea typeface="+mn-ea"/>
                <a:cs typeface="Arial" pitchFamily="34" charset="0"/>
              </a:rPr>
              <a:t>Tahfidzul</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 Qur’an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0070C0"/>
              </a:solidFill>
              <a:effectLst/>
              <a:uLnTx/>
              <a:uFillTx/>
              <a:latin typeface="+mj-lt"/>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8. </a:t>
            </a:r>
            <a:r>
              <a:rPr lang="en-US" sz="10400" b="1" dirty="0" err="1" smtClean="0">
                <a:latin typeface="+mj-lt"/>
                <a:cs typeface="Arial" pitchFamily="34" charset="0"/>
              </a:rPr>
              <a:t>Bahasa</a:t>
            </a:r>
            <a:r>
              <a:rPr lang="en-US" sz="10400" b="1" dirty="0" smtClean="0">
                <a:latin typeface="+mj-lt"/>
                <a:cs typeface="Arial" pitchFamily="34" charset="0"/>
              </a:rPr>
              <a:t> Arab &amp; </a:t>
            </a:r>
            <a:r>
              <a:rPr lang="en-US" sz="10400" b="1" dirty="0" err="1" smtClean="0">
                <a:latin typeface="+mj-lt"/>
                <a:cs typeface="Arial" pitchFamily="34" charset="0"/>
              </a:rPr>
              <a:t>Muhadatsah</a:t>
            </a:r>
            <a:r>
              <a:rPr lang="en-US" sz="10400" b="1" dirty="0" smtClean="0">
                <a:latin typeface="+mj-lt"/>
                <a:cs typeface="Arial" pitchFamily="34" charset="0"/>
              </a:rPr>
              <a:t>	</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a:t>
            </a:r>
            <a:r>
              <a:rPr kumimoji="0" lang="en-US" sz="10400" b="1" i="0" u="none" strike="noStrike" kern="1200" cap="none" spc="0" normalizeH="0" baseline="0" noProof="0" dirty="0" smtClean="0">
                <a:ln>
                  <a:noFill/>
                </a:ln>
                <a:solidFill>
                  <a:schemeClr val="tx1"/>
                </a:solidFill>
                <a:effectLst/>
                <a:uLnTx/>
                <a:uFillTx/>
                <a:latin typeface="+mj-lt"/>
                <a:ea typeface="+mn-ea"/>
                <a:cs typeface="Arial" pitchFamily="34" charset="0"/>
              </a:rPr>
              <a:t>1</a:t>
            </a:r>
            <a:r>
              <a:rPr kumimoji="0" lang="id-ID" sz="10400" b="1" i="0" u="none" strike="noStrike" kern="1200" cap="none" spc="0" normalizeH="0" baseline="0" noProof="0" dirty="0" smtClean="0">
                <a:ln>
                  <a:noFill/>
                </a:ln>
                <a:solidFill>
                  <a:schemeClr val="tx1"/>
                </a:solidFill>
                <a:effectLst/>
                <a:uLnTx/>
                <a:uFillTx/>
                <a:latin typeface="+mj-lt"/>
                <a:ea typeface="+mn-ea"/>
                <a:cs typeface="Arial" pitchFamily="34" charset="0"/>
              </a:rPr>
              <a:t> Jam)		</a:t>
            </a:r>
            <a:endParaRPr kumimoji="0" lang="id-ID" sz="104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274320" marR="0" lvl="0" indent="-274320" algn="l" defTabSz="914400" rtl="0" eaLnBrk="1" fontAlgn="auto" latinLnBrk="0" hangingPunct="1">
              <a:lnSpc>
                <a:spcPct val="150000"/>
              </a:lnSpc>
              <a:spcBef>
                <a:spcPts val="0"/>
              </a:spcBef>
              <a:spcAft>
                <a:spcPts val="0"/>
              </a:spcAft>
              <a:buClr>
                <a:schemeClr val="accent3"/>
              </a:buClr>
              <a:buSzPct val="95000"/>
              <a:buFont typeface="Wingdings 2"/>
              <a:buNone/>
              <a:tabLst/>
              <a:defRPr/>
            </a:pPr>
            <a:endParaRPr kumimoji="0" lang="en-US" sz="32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a:p>
            <a:pPr marL="269875" marR="0" lvl="0" indent="-269875"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69875"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a:p>
            <a:pPr marL="252000" marR="0" lvl="0" indent="-269875"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rgbClr val="FF0000"/>
              </a:solidFill>
              <a:effectLst/>
              <a:uLnTx/>
              <a:uFillTx/>
              <a:latin typeface="Belwe Bd BT" pitchFamily="18" charset="0"/>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786455"/>
            <a:ext cx="3114668" cy="214313"/>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
        <p:nvSpPr>
          <p:cNvPr id="3" name="Title 1"/>
          <p:cNvSpPr txBox="1">
            <a:spLocks/>
          </p:cNvSpPr>
          <p:nvPr/>
        </p:nvSpPr>
        <p:spPr>
          <a:xfrm>
            <a:off x="457200" y="285728"/>
            <a:ext cx="8229600" cy="500066"/>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mj-lt"/>
                <a:ea typeface="+mj-ea"/>
                <a:cs typeface="+mj-cs"/>
              </a:rPr>
              <a:t>EKSTRA KURIKULER</a:t>
            </a:r>
            <a:r>
              <a:rPr kumimoji="0" lang="en-US" sz="3500" b="1" i="0" u="none" strike="noStrike" kern="1200" cap="none" spc="0" normalizeH="0" baseline="0" noProof="0" smtClean="0">
                <a:ln>
                  <a:noFill/>
                </a:ln>
                <a:solidFill>
                  <a:schemeClr val="tx2"/>
                </a:solidFill>
                <a:effectLst/>
                <a:uLnTx/>
                <a:uFillTx/>
                <a:latin typeface="+mj-lt"/>
                <a:ea typeface="+mj-ea"/>
                <a:cs typeface="+mj-cs"/>
              </a:rPr>
              <a:t> MTs NEGERI KOTA TEGAL</a:t>
            </a:r>
            <a:endParaRPr kumimoji="0" lang="en-US" sz="35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357158" y="857232"/>
            <a:ext cx="8429684" cy="4857784"/>
          </a:xfrm>
          <a:prstGeom prst="rect">
            <a:avLst/>
          </a:prstGeom>
        </p:spPr>
        <p:txBody>
          <a:bodyPr>
            <a:normAutofit fontScale="92500"/>
          </a:bodyPr>
          <a:lstStyle/>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1. Pramuka (Praja Muda Karana)</a:t>
            </a: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2. Paskibra (Pasukan Pengibar Bendera)			</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3. Palang Merah Remaja (PMR) &amp; Unit Kesehatan Sekolah (UKS)</a:t>
            </a: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4. Karya Ilmiah Remaja (KIR) &amp; Olimpiade Sains Nasional (OSN)</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5. Olahraga (Bola Voli, Bulu Tangkis, Tenis Meja, Futsal, Pencak Silat, Karate, Renang)</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6. Kesenian (Band, Drumband, Hadroh, Tari, Lukis, Kaligrafi)</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7. Keagamaan (Tahfidz, Tartil, Tilawah, BTQ)</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8. Literasi (Mading dan Risensi Buku)</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smtClean="0">
                <a:ln>
                  <a:noFill/>
                </a:ln>
                <a:solidFill>
                  <a:schemeClr val="tx1"/>
                </a:solidFill>
                <a:effectLst/>
                <a:uLnTx/>
                <a:uFillTx/>
                <a:latin typeface="+mj-lt"/>
                <a:ea typeface="+mn-ea"/>
                <a:cs typeface="+mn-cs"/>
              </a:rPr>
              <a:t>9. Pengembangan Bahasa Asing (Muhadatsah Arobiyah, Studi Bahasa Inggris di Kampung Inggris Pare Kediri)</a:t>
            </a:r>
            <a:endParaRPr kumimoji="0" lang="en-US" sz="2600" b="1" i="0" u="none" strike="noStrike" kern="1200" cap="none" spc="0" normalizeH="0" baseline="0" noProof="0" smtClean="0">
              <a:ln>
                <a:noFill/>
              </a:ln>
              <a:solidFill>
                <a:srgbClr val="FF0000"/>
              </a:solidFill>
              <a:effectLst/>
              <a:uLnTx/>
              <a:uFillTx/>
              <a:latin typeface="+mj-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1" i="0" u="none" strike="noStrike" kern="1200" cap="none" spc="0" normalizeH="0" baseline="0" noProof="0" dirty="0" smtClean="0">
              <a:ln>
                <a:noFill/>
              </a:ln>
              <a:solidFill>
                <a:srgbClr val="FF0000"/>
              </a:solidFill>
              <a:effectLst/>
              <a:uLnTx/>
              <a:uFillTx/>
              <a:latin typeface="+mj-lt"/>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356"/>
            <a:ext cx="8215370" cy="1428760"/>
          </a:xfrm>
        </p:spPr>
        <p:txBody>
          <a:bodyPr>
            <a:normAutofit fontScale="90000"/>
          </a:bodyPr>
          <a:lstStyle/>
          <a:p>
            <a:pPr marL="266700" algn="ctr"/>
            <a:r>
              <a:rPr lang="en-US" sz="6700" b="1" dirty="0" smtClean="0">
                <a:solidFill>
                  <a:srgbClr val="002060"/>
                </a:solidFill>
              </a:rPr>
              <a:t/>
            </a:r>
            <a:br>
              <a:rPr lang="en-US" sz="6700" b="1" dirty="0" smtClean="0">
                <a:solidFill>
                  <a:srgbClr val="002060"/>
                </a:solidFill>
              </a:rPr>
            </a:br>
            <a:r>
              <a:rPr lang="en-US" sz="5600" b="1" dirty="0" smtClean="0">
                <a:solidFill>
                  <a:srgbClr val="002060"/>
                </a:solidFill>
              </a:rPr>
              <a:t>PRESTASI MADRASAH</a:t>
            </a:r>
            <a:r>
              <a:rPr lang="en-US" b="1" dirty="0" smtClean="0">
                <a:solidFill>
                  <a:srgbClr val="FF0000"/>
                </a:solidFill>
              </a:rPr>
              <a:t/>
            </a:r>
            <a:br>
              <a:rPr lang="en-US" b="1" dirty="0" smtClean="0">
                <a:solidFill>
                  <a:srgbClr val="FF0000"/>
                </a:solidFill>
              </a:rPr>
            </a:br>
            <a:r>
              <a:rPr lang="en-US" sz="3000" b="1" dirty="0" smtClean="0">
                <a:solidFill>
                  <a:srgbClr val="FF0000"/>
                </a:solidFill>
              </a:rPr>
              <a:t> </a:t>
            </a:r>
            <a:r>
              <a:rPr lang="en-US" sz="2400" b="1" dirty="0" smtClean="0">
                <a:solidFill>
                  <a:srgbClr val="FF0000"/>
                </a:solidFill>
              </a:rPr>
              <a:t>YANG DIRAIH SISWA SISWI MTs NEGERI KOTA TEGAL</a:t>
            </a:r>
            <a:r>
              <a:rPr lang="en-US" sz="2900" b="1" dirty="0" smtClean="0">
                <a:solidFill>
                  <a:srgbClr val="FF0000"/>
                </a:solidFill>
              </a:rPr>
              <a:t/>
            </a:r>
            <a:br>
              <a:rPr lang="en-US" sz="2900" b="1" dirty="0" smtClean="0">
                <a:solidFill>
                  <a:srgbClr val="FF0000"/>
                </a:solidFill>
              </a:rPr>
            </a:br>
            <a:r>
              <a:rPr lang="en-US" sz="2900" b="1" dirty="0" smtClean="0">
                <a:solidFill>
                  <a:srgbClr val="0070C0"/>
                </a:solidFill>
              </a:rPr>
              <a:t>TAHUN 2018 – 2019</a:t>
            </a:r>
            <a:br>
              <a:rPr lang="en-US" sz="2900" b="1" dirty="0" smtClean="0">
                <a:solidFill>
                  <a:srgbClr val="0070C0"/>
                </a:solidFill>
              </a:rPr>
            </a:br>
            <a:endParaRPr lang="en-US" sz="2200" b="1" i="1" dirty="0" smtClean="0">
              <a:solidFill>
                <a:srgbClr val="7030A0"/>
              </a:solidFill>
            </a:endParaRPr>
          </a:p>
        </p:txBody>
      </p:sp>
      <p:sp>
        <p:nvSpPr>
          <p:cNvPr id="5" name="Content Placeholder 4"/>
          <p:cNvSpPr>
            <a:spLocks noGrp="1"/>
          </p:cNvSpPr>
          <p:nvPr>
            <p:ph idx="1"/>
          </p:nvPr>
        </p:nvSpPr>
        <p:spPr>
          <a:xfrm>
            <a:off x="428596" y="1857364"/>
            <a:ext cx="8572560" cy="4857784"/>
          </a:xfrm>
        </p:spPr>
        <p:txBody>
          <a:bodyPr>
            <a:normAutofit fontScale="32500" lnSpcReduction="20000"/>
          </a:bodyPr>
          <a:lstStyle/>
          <a:p>
            <a:pPr algn="just">
              <a:buNone/>
            </a:pPr>
            <a:r>
              <a:rPr lang="en-US" sz="6200" b="1" dirty="0" smtClean="0">
                <a:solidFill>
                  <a:srgbClr val="FF0000"/>
                </a:solidFill>
                <a:latin typeface="Arial" pitchFamily="34" charset="0"/>
                <a:cs typeface="Arial" pitchFamily="34" charset="0"/>
              </a:rPr>
              <a:t>TAHUN 2018</a:t>
            </a:r>
          </a:p>
          <a:p>
            <a:pPr lvl="0">
              <a:buNone/>
            </a:pPr>
            <a:r>
              <a:rPr lang="en-US" sz="5200" b="1" dirty="0" smtClean="0">
                <a:latin typeface="Arial" pitchFamily="34" charset="0"/>
                <a:cs typeface="Arial" pitchFamily="34" charset="0"/>
              </a:rPr>
              <a:t>1. </a:t>
            </a:r>
            <a:r>
              <a:rPr lang="id-ID" sz="5200" b="1" dirty="0" smtClean="0">
                <a:latin typeface="Arial" pitchFamily="34" charset="0"/>
                <a:cs typeface="Arial" pitchFamily="34" charset="0"/>
              </a:rPr>
              <a:t>Juara 1 Atleti</a:t>
            </a:r>
            <a:r>
              <a:rPr lang="en-US" sz="5200" b="1" dirty="0" smtClean="0">
                <a:latin typeface="Arial" pitchFamily="34" charset="0"/>
                <a:cs typeface="Arial" pitchFamily="34" charset="0"/>
              </a:rPr>
              <a:t>k</a:t>
            </a:r>
            <a:r>
              <a:rPr lang="id-ID" sz="5200" b="1" dirty="0" smtClean="0">
                <a:latin typeface="Arial" pitchFamily="34" charset="0"/>
                <a:cs typeface="Arial" pitchFamily="34" charset="0"/>
              </a:rPr>
              <a:t> lari 200</a:t>
            </a:r>
            <a:r>
              <a:rPr lang="en-US" sz="5200" b="1" dirty="0" smtClean="0">
                <a:latin typeface="Arial" pitchFamily="34" charset="0"/>
                <a:cs typeface="Arial" pitchFamily="34" charset="0"/>
              </a:rPr>
              <a:t> </a:t>
            </a:r>
            <a:r>
              <a:rPr lang="id-ID" sz="5200" b="1" dirty="0" smtClean="0">
                <a:latin typeface="Arial" pitchFamily="34" charset="0"/>
                <a:cs typeface="Arial" pitchFamily="34" charset="0"/>
              </a:rPr>
              <a:t>m POPDA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Zidan</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2. </a:t>
            </a:r>
            <a:r>
              <a:rPr lang="id-ID" sz="5200" b="1" dirty="0" smtClean="0">
                <a:latin typeface="Arial" pitchFamily="34" charset="0"/>
                <a:cs typeface="Arial" pitchFamily="34" charset="0"/>
              </a:rPr>
              <a:t>Juara 1 Pencak Silat Putri POPDA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Galuh</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3. </a:t>
            </a:r>
            <a:r>
              <a:rPr lang="id-ID" sz="5200" b="1" dirty="0" smtClean="0">
                <a:latin typeface="Arial" pitchFamily="34" charset="0"/>
                <a:cs typeface="Arial" pitchFamily="34" charset="0"/>
              </a:rPr>
              <a:t>Juara 1 Pencak Silat Putra POPDA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Niko</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4. </a:t>
            </a:r>
            <a:r>
              <a:rPr lang="id-ID" sz="5200" b="1" dirty="0" smtClean="0">
                <a:latin typeface="Arial" pitchFamily="34" charset="0"/>
                <a:cs typeface="Arial" pitchFamily="34" charset="0"/>
              </a:rPr>
              <a:t>Juara 2 Renang Gaya Dada 100</a:t>
            </a:r>
            <a:r>
              <a:rPr lang="en-US" sz="5200" b="1" dirty="0" smtClean="0">
                <a:latin typeface="Arial" pitchFamily="34" charset="0"/>
                <a:cs typeface="Arial" pitchFamily="34" charset="0"/>
              </a:rPr>
              <a:t> </a:t>
            </a:r>
            <a:r>
              <a:rPr lang="id-ID" sz="5200" b="1" dirty="0" smtClean="0">
                <a:latin typeface="Arial" pitchFamily="34" charset="0"/>
                <a:cs typeface="Arial" pitchFamily="34" charset="0"/>
              </a:rPr>
              <a:t>m Putra POPDA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Iqbal</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5. </a:t>
            </a:r>
            <a:r>
              <a:rPr lang="id-ID" sz="5200" b="1" dirty="0" smtClean="0">
                <a:latin typeface="Arial" pitchFamily="34" charset="0"/>
                <a:cs typeface="Arial" pitchFamily="34" charset="0"/>
              </a:rPr>
              <a:t>Juara 3 Renang Gaya Dada 50m  Putra POPDA Kota </a:t>
            </a:r>
            <a:r>
              <a:rPr lang="en-US" sz="5200" b="1" dirty="0" smtClean="0">
                <a:latin typeface="Arial" pitchFamily="34" charset="0"/>
                <a:cs typeface="Arial" pitchFamily="34" charset="0"/>
              </a:rPr>
              <a:t>T</a:t>
            </a:r>
            <a:r>
              <a:rPr lang="id-ID" sz="5200" b="1" dirty="0" smtClean="0">
                <a:latin typeface="Arial" pitchFamily="34" charset="0"/>
                <a:cs typeface="Arial" pitchFamily="34" charset="0"/>
              </a:rPr>
              <a: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Iqbal</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6. </a:t>
            </a:r>
            <a:r>
              <a:rPr lang="id-ID" sz="5200" b="1" dirty="0" smtClean="0">
                <a:latin typeface="Arial" pitchFamily="34" charset="0"/>
                <a:cs typeface="Arial" pitchFamily="34" charset="0"/>
              </a:rPr>
              <a:t>Juara 3 Pencak Silat Putri POPDA Kota </a:t>
            </a:r>
            <a:r>
              <a:rPr lang="en-US" sz="5200" b="1" dirty="0" smtClean="0">
                <a:latin typeface="Arial" pitchFamily="34" charset="0"/>
                <a:cs typeface="Arial" pitchFamily="34" charset="0"/>
              </a:rPr>
              <a:t>T</a:t>
            </a:r>
            <a:r>
              <a:rPr lang="id-ID" sz="5200" b="1" dirty="0" smtClean="0">
                <a:latin typeface="Arial" pitchFamily="34" charset="0"/>
                <a:cs typeface="Arial" pitchFamily="34" charset="0"/>
              </a:rPr>
              <a: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Lisna</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7. </a:t>
            </a:r>
            <a:r>
              <a:rPr lang="id-ID" sz="5200" b="1" dirty="0" smtClean="0">
                <a:latin typeface="Arial" pitchFamily="34" charset="0"/>
                <a:cs typeface="Arial" pitchFamily="34" charset="0"/>
              </a:rPr>
              <a:t>Juara 2 Pencak Silat Putri POPDA Kar</a:t>
            </a:r>
            <a:r>
              <a:rPr lang="en-US" sz="5200" b="1" dirty="0" smtClean="0">
                <a:latin typeface="Arial" pitchFamily="34" charset="0"/>
                <a:cs typeface="Arial" pitchFamily="34" charset="0"/>
              </a:rPr>
              <a:t>e</a:t>
            </a:r>
            <a:r>
              <a:rPr lang="id-ID" sz="5200" b="1" dirty="0" smtClean="0">
                <a:latin typeface="Arial" pitchFamily="34" charset="0"/>
                <a:cs typeface="Arial" pitchFamily="34" charset="0"/>
              </a:rPr>
              <a:t>sidenan</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Pekalongan</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Galuh</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8. </a:t>
            </a:r>
            <a:r>
              <a:rPr lang="id-ID" sz="5200" b="1" dirty="0" smtClean="0">
                <a:latin typeface="Arial" pitchFamily="34" charset="0"/>
                <a:cs typeface="Arial" pitchFamily="34" charset="0"/>
              </a:rPr>
              <a:t>Juara 3 Pencak Silat Putra POPDA Kar</a:t>
            </a:r>
            <a:r>
              <a:rPr lang="en-US" sz="5200" b="1" dirty="0" smtClean="0">
                <a:latin typeface="Arial" pitchFamily="34" charset="0"/>
                <a:cs typeface="Arial" pitchFamily="34" charset="0"/>
              </a:rPr>
              <a:t>e</a:t>
            </a:r>
            <a:r>
              <a:rPr lang="id-ID" sz="5200" b="1" dirty="0" smtClean="0">
                <a:latin typeface="Arial" pitchFamily="34" charset="0"/>
                <a:cs typeface="Arial" pitchFamily="34" charset="0"/>
              </a:rPr>
              <a:t>sidenan </a:t>
            </a:r>
            <a:r>
              <a:rPr lang="en-US" sz="5200" b="1" dirty="0" err="1" smtClean="0">
                <a:latin typeface="Arial" pitchFamily="34" charset="0"/>
                <a:cs typeface="Arial" pitchFamily="34" charset="0"/>
              </a:rPr>
              <a:t>Pekalongan</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Niko</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9. </a:t>
            </a:r>
            <a:r>
              <a:rPr lang="id-ID" sz="5200" b="1" dirty="0" smtClean="0">
                <a:latin typeface="Arial" pitchFamily="34" charset="0"/>
                <a:cs typeface="Arial" pitchFamily="34" charset="0"/>
              </a:rPr>
              <a:t>Juara 1 OSN IPA Kota </a:t>
            </a:r>
            <a:r>
              <a:rPr lang="en-US" sz="5200" b="1" dirty="0" smtClean="0">
                <a:latin typeface="Arial" pitchFamily="34" charset="0"/>
                <a:cs typeface="Arial" pitchFamily="34" charset="0"/>
              </a:rPr>
              <a:t>T</a:t>
            </a:r>
            <a:r>
              <a:rPr lang="id-ID" sz="5200" b="1" dirty="0" smtClean="0">
                <a:latin typeface="Arial" pitchFamily="34" charset="0"/>
                <a:cs typeface="Arial" pitchFamily="34" charset="0"/>
              </a:rPr>
              <a: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Milka</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10. </a:t>
            </a:r>
            <a:r>
              <a:rPr lang="id-ID" sz="5200" b="1" dirty="0" smtClean="0">
                <a:latin typeface="Arial" pitchFamily="34" charset="0"/>
                <a:cs typeface="Arial" pitchFamily="34" charset="0"/>
              </a:rPr>
              <a:t>Juara 2 Traveling dan Kreasi Remaja Gerakan Jumbara PMR </a:t>
            </a:r>
            <a:r>
              <a:rPr lang="en-US" sz="5200" b="1" dirty="0" smtClean="0">
                <a:latin typeface="Arial" pitchFamily="34" charset="0"/>
                <a:cs typeface="Arial" pitchFamily="34" charset="0"/>
              </a:rPr>
              <a:t>(</a:t>
            </a:r>
            <a:r>
              <a:rPr lang="en-US" sz="5200" b="1" dirty="0" err="1" smtClean="0">
                <a:latin typeface="Arial" pitchFamily="34" charset="0"/>
                <a:cs typeface="Arial" pitchFamily="34" charset="0"/>
              </a:rPr>
              <a:t>Bildy</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dkk</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11. </a:t>
            </a:r>
            <a:r>
              <a:rPr lang="id-ID" sz="5200" b="1" dirty="0" smtClean="0">
                <a:latin typeface="Arial" pitchFamily="34" charset="0"/>
                <a:cs typeface="Arial" pitchFamily="34" charset="0"/>
              </a:rPr>
              <a:t>Juara 2 KSM IPS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Putri</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Nur</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Halizah</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12. </a:t>
            </a:r>
            <a:r>
              <a:rPr lang="id-ID" sz="5200" b="1" dirty="0" smtClean="0">
                <a:latin typeface="Arial" pitchFamily="34" charset="0"/>
                <a:cs typeface="Arial" pitchFamily="34" charset="0"/>
              </a:rPr>
              <a:t>Juara 1 KSM IPA Kota </a:t>
            </a:r>
            <a:r>
              <a:rPr lang="en-US" sz="5200" b="1" dirty="0" smtClean="0">
                <a:latin typeface="Arial" pitchFamily="34" charset="0"/>
                <a:cs typeface="Arial" pitchFamily="34" charset="0"/>
              </a:rPr>
              <a:t>T</a:t>
            </a:r>
            <a:r>
              <a:rPr lang="id-ID" sz="5200" b="1" dirty="0" smtClean="0">
                <a:latin typeface="Arial" pitchFamily="34" charset="0"/>
                <a:cs typeface="Arial" pitchFamily="34" charset="0"/>
              </a:rPr>
              <a: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Milka</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13. </a:t>
            </a:r>
            <a:r>
              <a:rPr lang="id-ID" sz="5200" b="1" dirty="0" smtClean="0">
                <a:latin typeface="Arial" pitchFamily="34" charset="0"/>
                <a:cs typeface="Arial" pitchFamily="34" charset="0"/>
              </a:rPr>
              <a:t>Juara 1 MTQ Putri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Inayah</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14. </a:t>
            </a:r>
            <a:r>
              <a:rPr lang="id-ID" sz="5200" b="1" dirty="0" smtClean="0">
                <a:latin typeface="Arial" pitchFamily="34" charset="0"/>
                <a:cs typeface="Arial" pitchFamily="34" charset="0"/>
              </a:rPr>
              <a:t>Juara 2 MTQ Putra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Alwi</a:t>
            </a:r>
            <a:r>
              <a:rPr lang="en-US" sz="5200" b="1" dirty="0" smtClean="0">
                <a:latin typeface="Arial" pitchFamily="34" charset="0"/>
                <a:cs typeface="Arial" pitchFamily="34" charset="0"/>
              </a:rPr>
              <a:t>)</a:t>
            </a:r>
          </a:p>
          <a:p>
            <a:pPr lvl="0">
              <a:buNone/>
            </a:pPr>
            <a:r>
              <a:rPr lang="en-US" sz="5200" b="1" dirty="0" smtClean="0">
                <a:latin typeface="Arial" pitchFamily="34" charset="0"/>
                <a:cs typeface="Arial" pitchFamily="34" charset="0"/>
              </a:rPr>
              <a:t>15. </a:t>
            </a:r>
            <a:r>
              <a:rPr lang="id-ID" sz="5200" b="1" dirty="0" smtClean="0">
                <a:latin typeface="Arial" pitchFamily="34" charset="0"/>
                <a:cs typeface="Arial" pitchFamily="34" charset="0"/>
              </a:rPr>
              <a:t>Juara 3 Tartil Putra Kota Tegal</a:t>
            </a:r>
            <a:r>
              <a:rPr lang="en-US" sz="5200" b="1" dirty="0" smtClean="0">
                <a:latin typeface="Arial" pitchFamily="34" charset="0"/>
                <a:cs typeface="Arial" pitchFamily="34" charset="0"/>
              </a:rPr>
              <a:t> (</a:t>
            </a:r>
            <a:r>
              <a:rPr lang="en-US" sz="5200" b="1" dirty="0" err="1" smtClean="0">
                <a:latin typeface="Arial" pitchFamily="34" charset="0"/>
                <a:cs typeface="Arial" pitchFamily="34" charset="0"/>
              </a:rPr>
              <a:t>Firzatullah</a:t>
            </a:r>
            <a:r>
              <a:rPr lang="en-US" sz="5200" b="1" dirty="0" smtClean="0">
                <a:latin typeface="Arial" pitchFamily="34" charset="0"/>
                <a:cs typeface="Arial" pitchFamily="34" charset="0"/>
              </a:rPr>
              <a:t>)</a:t>
            </a:r>
          </a:p>
          <a:p>
            <a:pPr marL="457200" indent="-457200" algn="just">
              <a:buNone/>
            </a:pPr>
            <a:endParaRPr lang="en-US" sz="1200" b="1" dirty="0" smtClean="0">
              <a:latin typeface="+mj-lt"/>
            </a:endParaRPr>
          </a:p>
          <a:p>
            <a:pPr marL="457200" indent="-457200" algn="just">
              <a:buNone/>
            </a:pPr>
            <a:endParaRPr lang="en-US" sz="3600" b="1" dirty="0" smtClean="0">
              <a:solidFill>
                <a:srgbClr val="FF0000"/>
              </a:solidFill>
              <a:latin typeface="+mj-lt"/>
            </a:endParaRPr>
          </a:p>
          <a:p>
            <a:pPr algn="just">
              <a:buNone/>
            </a:pPr>
            <a:endParaRPr lang="en-US" b="1" dirty="0" smtClean="0">
              <a:solidFill>
                <a:srgbClr val="7030A0"/>
              </a:solidFill>
            </a:endParaRPr>
          </a:p>
        </p:txBody>
      </p:sp>
      <p:sp>
        <p:nvSpPr>
          <p:cNvPr id="4" name="Date Placeholder 3"/>
          <p:cNvSpPr>
            <a:spLocks noGrp="1"/>
          </p:cNvSpPr>
          <p:nvPr>
            <p:ph type="dt" sz="half" idx="10"/>
          </p:nvPr>
        </p:nvSpPr>
        <p:spPr>
          <a:xfrm>
            <a:off x="571472" y="6143644"/>
            <a:ext cx="3357586" cy="285753"/>
          </a:xfrm>
        </p:spPr>
        <p:txBody>
          <a:bodyPr/>
          <a:lstStyle/>
          <a:p>
            <a:r>
              <a:rPr lang="en-US" b="1" dirty="0" smtClean="0">
                <a:solidFill>
                  <a:srgbClr val="FF0000"/>
                </a:solidFill>
                <a:latin typeface="Arial" pitchFamily="34" charset="0"/>
                <a:cs typeface="Arial" pitchFamily="34" charset="0"/>
              </a:rPr>
              <a:t>PANITIA PPDB MTs NEGERI KOTA TEGAL</a:t>
            </a:r>
            <a:endParaRPr lang="en-US" b="1" dirty="0">
              <a:solidFill>
                <a:srgbClr val="FF0000"/>
              </a:solidFill>
              <a:latin typeface="Arial" pitchFamily="34" charset="0"/>
              <a:cs typeface="Arial" pitchFamily="34" charset="0"/>
            </a:endParaRPr>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2356</TotalTime>
  <Words>1198</Words>
  <Application>Microsoft Office PowerPoint</Application>
  <PresentationFormat>On-screen Show (4:3)</PresentationFormat>
  <Paragraphs>243</Paragraphs>
  <Slides>40</Slides>
  <Notes>0</Notes>
  <HiddenSlides>1</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 اَلسَّلَامُ عَلَيْكُمْ وَ رَحْمَةُ اللَّهِ وَ بَرَكَاتُهُ  اَهْلًا وَ سَهْلًا و َمَرْحَبًا بِكُمْ  </vt:lpstr>
      <vt:lpstr>Slide 2</vt:lpstr>
      <vt:lpstr>Slide 3</vt:lpstr>
      <vt:lpstr>Slide 4</vt:lpstr>
      <vt:lpstr>Slide 5</vt:lpstr>
      <vt:lpstr>Slide 6</vt:lpstr>
      <vt:lpstr>Slide 7</vt:lpstr>
      <vt:lpstr>Slide 8</vt:lpstr>
      <vt:lpstr> PRESTASI MADRASAH  YANG DIRAIH SISWA SISWI MTs NEGERI KOTA TEGAL TAHUN 2018 – 2019 </vt:lpstr>
      <vt:lpstr>  Lanjutan PRESTASI MADRASAH </vt:lpstr>
      <vt:lpstr>PENDIDIK &amp; TENAGA KEPENDIDIKAN</vt:lpstr>
      <vt:lpstr>FOTO GURU DAN KARYAWAN   MTs NEGERI KOTA TEGAL </vt:lpstr>
      <vt:lpstr>FASILITAS ATAU RUANG YANG DIMILIKI  MTs NEGERI KOTA TEGAL</vt:lpstr>
      <vt:lpstr>BEBERAPA FOTO FASILITAS/RUANG MTs NEGERI KOTA TEGAL </vt:lpstr>
      <vt:lpstr>BEBERAPA FOTO FASILITAS/RUANG MTs NEGERI KOTA TEGAL</vt:lpstr>
      <vt:lpstr>BEBERAPA FOTO FASILITAS/RUANG MTs NEGERI KOTA TEGAL</vt:lpstr>
      <vt:lpstr>BEBERAPA FOTO FASILITAS/RUANG MTs NEGERI KOTA TEGAL</vt:lpstr>
      <vt:lpstr>BEBERAPA FOTO FASILITAS/RUANG MTs NEGERI KOTA TEGAL</vt:lpstr>
      <vt:lpstr>BEBERAPA FOTO FASILITAS/RUANG MTs NEGERI KOTA TEGAL</vt:lpstr>
      <vt:lpstr>BEBERAPA FOTO FASILITAS/RUANG MTs NEGERI KOTA TEGAL</vt:lpstr>
      <vt:lpstr>BEBERAPA FOTO FASILITAS/RUANG MTs NEGERI KOTA TEGAL</vt:lpstr>
      <vt:lpstr>BEBERAPA FOTO FASILITAS/RUANG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LENSA KEGIATAN SISWA MTs NEGERI KOTA TEGAL</vt:lpstr>
      <vt:lpstr>Diantara Untaian Kalimat Doa Seorang Guru  Untuk Anak Didik Tercinta</vt:lpstr>
      <vt:lpstr>S E K I A 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Penyusunan Program Tahunan dan Program Semester</dc:title>
  <dc:creator>AIRA MALIK</dc:creator>
  <cp:lastModifiedBy>S R</cp:lastModifiedBy>
  <cp:revision>369</cp:revision>
  <dcterms:created xsi:type="dcterms:W3CDTF">2015-09-11T08:37:53Z</dcterms:created>
  <dcterms:modified xsi:type="dcterms:W3CDTF">2020-02-14T23:32:40Z</dcterms:modified>
</cp:coreProperties>
</file>